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notesSlides/notesSlide13.xml" ContentType="application/vnd.openxmlformats-officedocument.presentationml.notesSlide+xml"/>
  <Override PartName="/ppt/ink/ink11.xml" ContentType="application/inkml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ink/ink14.xml" ContentType="application/inkml+xml"/>
  <Override PartName="/ppt/notesSlides/notesSlide17.xml" ContentType="application/vnd.openxmlformats-officedocument.presentationml.notesSlide+xml"/>
  <Override PartName="/ppt/ink/ink15.xml" ContentType="application/inkml+xml"/>
  <Override PartName="/ppt/notesSlides/notesSlide18.xml" ContentType="application/vnd.openxmlformats-officedocument.presentationml.notesSlide+xml"/>
  <Override PartName="/ppt/ink/ink16.xml" ContentType="application/inkml+xml"/>
  <Override PartName="/ppt/notesSlides/notesSlide19.xml" ContentType="application/vnd.openxmlformats-officedocument.presentationml.notesSlide+xml"/>
  <Override PartName="/ppt/ink/ink17.xml" ContentType="application/inkml+xml"/>
  <Override PartName="/ppt/notesSlides/notesSlide20.xml" ContentType="application/vnd.openxmlformats-officedocument.presentationml.notesSlide+xml"/>
  <Override PartName="/ppt/ink/ink18.xml" ContentType="application/inkml+xml"/>
  <Override PartName="/ppt/notesSlides/notesSlide21.xml" ContentType="application/vnd.openxmlformats-officedocument.presentationml.notesSlide+xml"/>
  <Override PartName="/ppt/ink/ink19.xml" ContentType="application/inkml+xml"/>
  <Override PartName="/ppt/notesSlides/notesSlide22.xml" ContentType="application/vnd.openxmlformats-officedocument.presentationml.notesSlide+xml"/>
  <Override PartName="/ppt/ink/ink20.xml" ContentType="application/inkml+xml"/>
  <Override PartName="/ppt/notesSlides/notesSlide23.xml" ContentType="application/vnd.openxmlformats-officedocument.presentationml.notesSlide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66" r:id="rId2"/>
  </p:sldMasterIdLst>
  <p:notesMasterIdLst>
    <p:notesMasterId r:id="rId26"/>
  </p:notesMasterIdLst>
  <p:sldIdLst>
    <p:sldId id="309" r:id="rId3"/>
    <p:sldId id="1286" r:id="rId4"/>
    <p:sldId id="1489" r:id="rId5"/>
    <p:sldId id="1490" r:id="rId6"/>
    <p:sldId id="1492" r:id="rId7"/>
    <p:sldId id="1493" r:id="rId8"/>
    <p:sldId id="1494" r:id="rId9"/>
    <p:sldId id="1503" r:id="rId10"/>
    <p:sldId id="1495" r:id="rId11"/>
    <p:sldId id="1496" r:id="rId12"/>
    <p:sldId id="1497" r:id="rId13"/>
    <p:sldId id="1498" r:id="rId14"/>
    <p:sldId id="1499" r:id="rId15"/>
    <p:sldId id="1500" r:id="rId16"/>
    <p:sldId id="1501" r:id="rId17"/>
    <p:sldId id="1513" r:id="rId18"/>
    <p:sldId id="1502" r:id="rId19"/>
    <p:sldId id="1504" r:id="rId20"/>
    <p:sldId id="1505" r:id="rId21"/>
    <p:sldId id="1506" r:id="rId22"/>
    <p:sldId id="1507" r:id="rId23"/>
    <p:sldId id="1508" r:id="rId24"/>
    <p:sldId id="150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0B1544F-8C9F-4EAB-8B60-6A3819B759B1}">
          <p14:sldIdLst>
            <p14:sldId id="309"/>
            <p14:sldId id="1286"/>
            <p14:sldId id="1489"/>
            <p14:sldId id="1490"/>
            <p14:sldId id="1492"/>
            <p14:sldId id="1493"/>
            <p14:sldId id="1494"/>
            <p14:sldId id="1503"/>
            <p14:sldId id="1495"/>
            <p14:sldId id="1496"/>
            <p14:sldId id="1497"/>
            <p14:sldId id="1498"/>
            <p14:sldId id="1499"/>
            <p14:sldId id="1500"/>
            <p14:sldId id="1501"/>
            <p14:sldId id="1513"/>
            <p14:sldId id="1502"/>
            <p14:sldId id="1504"/>
            <p14:sldId id="1505"/>
            <p14:sldId id="1506"/>
            <p14:sldId id="1507"/>
            <p14:sldId id="1508"/>
            <p14:sldId id="15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0B152"/>
    <a:srgbClr val="E60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1" autoAdjust="0"/>
    <p:restoredTop sz="95826" autoAdjust="0"/>
  </p:normalViewPr>
  <p:slideViewPr>
    <p:cSldViewPr snapToGrid="0">
      <p:cViewPr varScale="1">
        <p:scale>
          <a:sx n="141" d="100"/>
          <a:sy n="141" d="100"/>
        </p:scale>
        <p:origin x="9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09T18:59:38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362E5-6D4F-4202-887C-3EE94B9F8BAA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D9691-D606-407D-9FE9-6C046EF3C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7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21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50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4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53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3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eg</a:t>
            </a:r>
            <a:r>
              <a:rPr lang="en-US" altLang="zh-CN" dirty="0"/>
              <a:t>, you can check the system status when your job has been waiting in the queue for a long time.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80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87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4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28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9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7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same as we used in our desktop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21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00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18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1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0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GPU node</a:t>
            </a:r>
            <a:r>
              <a:rPr lang="en-US" altLang="zh-CN" baseline="0" dirty="0"/>
              <a:t> can replace as much as 32 </a:t>
            </a:r>
            <a:r>
              <a:rPr lang="en-US" altLang="zh-CN" baseline="0" dirty="0" err="1"/>
              <a:t>CPUnodes</a:t>
            </a:r>
            <a:r>
              <a:rPr lang="en-US" altLang="zh-CN" baseline="0" dirty="0"/>
              <a:t> </a:t>
            </a:r>
          </a:p>
          <a:p>
            <a:r>
              <a:rPr lang="en-US" altLang="zh-CN" baseline="0" dirty="0"/>
              <a:t>GPI nodes for more processing power, less need to </a:t>
            </a:r>
            <a:r>
              <a:rPr lang="en-US" altLang="zh-CN" baseline="0" dirty="0" err="1"/>
              <a:t>focu</a:t>
            </a:r>
            <a:r>
              <a:rPr lang="en-US" altLang="zh-CN" baseline="0" dirty="0"/>
              <a:t> on memory usage optimization</a:t>
            </a:r>
          </a:p>
          <a:p>
            <a:r>
              <a:rPr lang="en-US" altLang="zh-CN" baseline="0" dirty="0"/>
              <a:t>AI, Deep Learning , graphics, data science applications.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6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75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35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44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D9691-D606-407D-9FE9-6C046EF3C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4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05" y="4872"/>
            <a:ext cx="9219210" cy="5865916"/>
          </a:xfrm>
          <a:prstGeom prst="rect">
            <a:avLst/>
          </a:prstGeom>
          <a:solidFill>
            <a:srgbClr val="BB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9097" y="2601132"/>
            <a:ext cx="8019299" cy="1470025"/>
          </a:xfrm>
        </p:spPr>
        <p:txBody>
          <a:bodyPr vert="horz" lIns="0" tIns="45720" rIns="91440" bIns="0" rtlCol="0" anchor="b">
            <a:noAutofit/>
          </a:bodyPr>
          <a:lstStyle>
            <a:lvl1pPr>
              <a:defRPr lang="en-US" sz="33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>
              <a:lnSpc>
                <a:spcPct val="80000"/>
              </a:lnSpc>
              <a:spcBef>
                <a:spcPct val="20000"/>
              </a:spcBef>
              <a:buFontTx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95314" y="4061800"/>
            <a:ext cx="8027987" cy="908050"/>
          </a:xfrm>
        </p:spPr>
        <p:txBody>
          <a:bodyPr lIns="0" tIns="0" anchor="t">
            <a:normAutofit/>
          </a:bodyPr>
          <a:lstStyle>
            <a:lvl1pPr marL="0" indent="0">
              <a:buFontTx/>
              <a:buNone/>
              <a:defRPr sz="210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>
                <a:solidFill>
                  <a:srgbClr val="FFFFFF"/>
                </a:solidFill>
              </a:defRPr>
            </a:lvl2pPr>
            <a:lvl3pPr marL="685800" indent="0">
              <a:buFontTx/>
              <a:buNone/>
              <a:defRPr>
                <a:solidFill>
                  <a:srgbClr val="FFFFFF"/>
                </a:solidFill>
              </a:defRPr>
            </a:lvl3pPr>
            <a:lvl4pPr marL="1028700" indent="0">
              <a:buFontTx/>
              <a:buNone/>
              <a:defRPr>
                <a:solidFill>
                  <a:srgbClr val="FFFFFF"/>
                </a:solidFill>
              </a:defRPr>
            </a:lvl4pPr>
            <a:lvl5pPr marL="1371600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6" name="Picture 21" descr="will.it.be.you.lockup.student 1.png">
            <a:extLst>
              <a:ext uri="{FF2B5EF4-FFF2-40B4-BE49-F238E27FC236}">
                <a16:creationId xmlns:a16="http://schemas.microsoft.com/office/drawing/2014/main" id="{47DFC234-DFCE-4843-BFC2-CDA11B5C70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39740"/>
            <a:ext cx="9219210" cy="1276946"/>
          </a:xfrm>
          <a:prstGeom prst="rect">
            <a:avLst/>
          </a:prstGeom>
        </p:spPr>
      </p:pic>
      <p:pic>
        <p:nvPicPr>
          <p:cNvPr id="17" name="Picture 4" descr="http://netcareaccess.org/wp-content/uploads/2014/02/The-Ohio-State-University-Wexner-Medical-Center.png">
            <a:extLst>
              <a:ext uri="{FF2B5EF4-FFF2-40B4-BE49-F238E27FC236}">
                <a16:creationId xmlns:a16="http://schemas.microsoft.com/office/drawing/2014/main" id="{A33AFA0A-CBDD-45D6-A348-6F9A8E0E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001837"/>
            <a:ext cx="3106013" cy="7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90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FFA8F9-54BE-4A29-BA7D-7DB3CE6D205E}"/>
              </a:ext>
            </a:extLst>
          </p:cNvPr>
          <p:cNvSpPr/>
          <p:nvPr userDrawn="1"/>
        </p:nvSpPr>
        <p:spPr>
          <a:xfrm>
            <a:off x="1" y="1"/>
            <a:ext cx="9144000" cy="946518"/>
          </a:xfrm>
          <a:prstGeom prst="rect">
            <a:avLst/>
          </a:prstGeom>
          <a:solidFill>
            <a:srgbClr val="BB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1" descr="will.it.be.you.lockup.student 1.png">
            <a:extLst>
              <a:ext uri="{FF2B5EF4-FFF2-40B4-BE49-F238E27FC236}">
                <a16:creationId xmlns:a16="http://schemas.microsoft.com/office/drawing/2014/main" id="{3A97DDFB-8526-4869-B8FD-99E33B8E1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39740"/>
            <a:ext cx="9219210" cy="1276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448"/>
            <a:ext cx="8229600" cy="369332"/>
          </a:xfrm>
          <a:noFill/>
        </p:spPr>
        <p:txBody>
          <a:bodyPr wrap="square" rtlCol="0">
            <a:spAutoFit/>
          </a:bodyPr>
          <a:lstStyle>
            <a:lvl1pPr>
              <a:defRPr lang="en-US" sz="1800" b="1" dirty="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998"/>
            <a:ext cx="8229600" cy="4247283"/>
          </a:xfrm>
        </p:spPr>
        <p:txBody>
          <a:bodyPr lIns="0" tIns="0"/>
          <a:lstStyle>
            <a:lvl1pPr marL="127397" indent="-127397">
              <a:buFont typeface="Wingdings" charset="2"/>
              <a:buChar char="§"/>
              <a:defRPr sz="1200" b="0">
                <a:solidFill>
                  <a:schemeClr val="tx1"/>
                </a:solidFill>
              </a:defRPr>
            </a:lvl1pPr>
            <a:lvl2pPr marL="255985" indent="-128588">
              <a:buClr>
                <a:srgbClr val="800000"/>
              </a:buClr>
              <a:buSzPct val="80000"/>
              <a:buFont typeface="Lucida Grande"/>
              <a:buChar char="&gt;"/>
              <a:defRPr sz="825" b="0">
                <a:solidFill>
                  <a:schemeClr val="tx1"/>
                </a:solidFill>
              </a:defRPr>
            </a:lvl2pPr>
            <a:lvl3pPr marL="341710" indent="-85725">
              <a:buFont typeface="Wingdings" charset="2"/>
              <a:buChar char="§"/>
              <a:defRPr sz="825" b="0">
                <a:solidFill>
                  <a:schemeClr val="tx1"/>
                </a:solidFill>
              </a:defRPr>
            </a:lvl3pPr>
            <a:lvl4pPr marL="469106" indent="-127397">
              <a:buFont typeface="Lucida Grande"/>
              <a:buChar char="-"/>
              <a:defRPr sz="825" b="0">
                <a:solidFill>
                  <a:schemeClr val="tx1"/>
                </a:solidFill>
              </a:defRPr>
            </a:lvl4pPr>
            <a:lvl5pPr marL="554831" indent="-85725">
              <a:buClr>
                <a:srgbClr val="800000"/>
              </a:buClr>
              <a:defRPr sz="75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36" y="6413215"/>
            <a:ext cx="2133600" cy="365125"/>
          </a:xfrm>
        </p:spPr>
        <p:txBody>
          <a:bodyPr anchor="b"/>
          <a:lstStyle>
            <a:lvl1pPr algn="l">
              <a:defRPr sz="675"/>
            </a:lvl1pPr>
          </a:lstStyle>
          <a:p>
            <a:fld id="{67553D96-7CDC-0A4D-9C61-F77A8149FE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4" descr="http://netcareaccess.org/wp-content/uploads/2014/02/The-Ohio-State-University-Wexner-Medical-Center.png">
            <a:extLst>
              <a:ext uri="{FF2B5EF4-FFF2-40B4-BE49-F238E27FC236}">
                <a16:creationId xmlns:a16="http://schemas.microsoft.com/office/drawing/2014/main" id="{0D8AB50A-0B08-4766-BBB7-FDE537DC54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001837"/>
            <a:ext cx="3106013" cy="7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7A15A2A-F1DC-42C9-B485-1FECC0ED0882}"/>
              </a:ext>
            </a:extLst>
          </p:cNvPr>
          <p:cNvSpPr txBox="1">
            <a:spLocks/>
          </p:cNvSpPr>
          <p:nvPr userDrawn="1"/>
        </p:nvSpPr>
        <p:spPr>
          <a:xfrm>
            <a:off x="8686800" y="6376177"/>
            <a:ext cx="285072" cy="356900"/>
          </a:xfrm>
          <a:prstGeom prst="rect">
            <a:avLst/>
          </a:prstGeom>
        </p:spPr>
        <p:txBody>
          <a:bodyPr vert="horz" lIns="68580" tIns="34290" rIns="68580" bIns="34290" rtlCol="0" anchor="b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553D96-7CDC-0A4D-9C61-F77A8149FE26}" type="slidenum">
              <a:rPr lang="en-US" sz="788" smtClean="0"/>
              <a:pPr/>
              <a:t>‹#›</a:t>
            </a:fld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440372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100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1"/>
          <p:cNvSpPr/>
          <p:nvPr userDrawn="1"/>
        </p:nvSpPr>
        <p:spPr>
          <a:xfrm>
            <a:off x="1" y="-24106"/>
            <a:ext cx="7357181" cy="6858000"/>
          </a:xfrm>
          <a:custGeom>
            <a:avLst/>
            <a:gdLst>
              <a:gd name="connsiteX0" fmla="*/ 0 w 7357181"/>
              <a:gd name="connsiteY0" fmla="*/ 0 h 6858000"/>
              <a:gd name="connsiteX1" fmla="*/ 7357181 w 7357181"/>
              <a:gd name="connsiteY1" fmla="*/ 0 h 6858000"/>
              <a:gd name="connsiteX2" fmla="*/ 7357181 w 7357181"/>
              <a:gd name="connsiteY2" fmla="*/ 6858000 h 6858000"/>
              <a:gd name="connsiteX3" fmla="*/ 0 w 7357181"/>
              <a:gd name="connsiteY3" fmla="*/ 6858000 h 6858000"/>
              <a:gd name="connsiteX4" fmla="*/ 0 w 7357181"/>
              <a:gd name="connsiteY4" fmla="*/ 0 h 6858000"/>
              <a:gd name="connsiteX0" fmla="*/ 0 w 7357181"/>
              <a:gd name="connsiteY0" fmla="*/ 0 h 6858000"/>
              <a:gd name="connsiteX1" fmla="*/ 5688435 w 7357181"/>
              <a:gd name="connsiteY1" fmla="*/ 0 h 6858000"/>
              <a:gd name="connsiteX2" fmla="*/ 7357181 w 7357181"/>
              <a:gd name="connsiteY2" fmla="*/ 0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5688435 w 7357181"/>
              <a:gd name="connsiteY1" fmla="*/ 0 h 6858000"/>
              <a:gd name="connsiteX2" fmla="*/ 5226642 w 7357181"/>
              <a:gd name="connsiteY2" fmla="*/ 3411288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1511319 w 7357181"/>
              <a:gd name="connsiteY1" fmla="*/ 20992 h 6858000"/>
              <a:gd name="connsiteX2" fmla="*/ 5226642 w 7357181"/>
              <a:gd name="connsiteY2" fmla="*/ 3411288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2749761 w 7357181"/>
              <a:gd name="connsiteY1" fmla="*/ 31488 h 6858000"/>
              <a:gd name="connsiteX2" fmla="*/ 5226642 w 7357181"/>
              <a:gd name="connsiteY2" fmla="*/ 3411288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2749761 w 7357181"/>
              <a:gd name="connsiteY1" fmla="*/ 31488 h 6858000"/>
              <a:gd name="connsiteX2" fmla="*/ 4114144 w 7357181"/>
              <a:gd name="connsiteY2" fmla="*/ 3715680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2749761 w 7357181"/>
              <a:gd name="connsiteY1" fmla="*/ 31488 h 6858000"/>
              <a:gd name="connsiteX2" fmla="*/ 4974756 w 7357181"/>
              <a:gd name="connsiteY2" fmla="*/ 3316822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2749761 w 7357181"/>
              <a:gd name="connsiteY1" fmla="*/ 31488 h 6858000"/>
              <a:gd name="connsiteX2" fmla="*/ 7357181 w 7357181"/>
              <a:gd name="connsiteY2" fmla="*/ 6858000 h 6858000"/>
              <a:gd name="connsiteX3" fmla="*/ 0 w 7357181"/>
              <a:gd name="connsiteY3" fmla="*/ 6858000 h 6858000"/>
              <a:gd name="connsiteX4" fmla="*/ 0 w 735718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7181" h="6858000">
                <a:moveTo>
                  <a:pt x="0" y="0"/>
                </a:moveTo>
                <a:lnTo>
                  <a:pt x="2749761" y="31488"/>
                </a:lnTo>
                <a:lnTo>
                  <a:pt x="735718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600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535003"/>
            <a:ext cx="7772400" cy="1362075"/>
          </a:xfrm>
        </p:spPr>
        <p:txBody>
          <a:bodyPr anchor="t">
            <a:noAutofit/>
          </a:bodyPr>
          <a:lstStyle>
            <a:lvl1pPr algn="l">
              <a:defRPr sz="3300" b="0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SUB HEAD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082201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300" b="1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2CF7118-7CE0-49C8-A07E-C5975A53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376177"/>
            <a:ext cx="285072" cy="356900"/>
          </a:xfrm>
        </p:spPr>
        <p:txBody>
          <a:bodyPr anchor="b"/>
          <a:lstStyle>
            <a:lvl1pPr algn="l">
              <a:defRPr sz="788"/>
            </a:lvl1pPr>
          </a:lstStyle>
          <a:p>
            <a:fld id="{67553D96-7CDC-0A4D-9C61-F77A8149FE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B07AC9D-C4E1-4A81-BC36-EC907AE4A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314" y="5382157"/>
            <a:ext cx="4215069" cy="10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78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45454">
              <a:alpha val="8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"/>
          <p:cNvSpPr/>
          <p:nvPr userDrawn="1"/>
        </p:nvSpPr>
        <p:spPr>
          <a:xfrm>
            <a:off x="1" y="-24106"/>
            <a:ext cx="7357181" cy="6858000"/>
          </a:xfrm>
          <a:custGeom>
            <a:avLst/>
            <a:gdLst>
              <a:gd name="connsiteX0" fmla="*/ 0 w 7357181"/>
              <a:gd name="connsiteY0" fmla="*/ 0 h 6858000"/>
              <a:gd name="connsiteX1" fmla="*/ 7357181 w 7357181"/>
              <a:gd name="connsiteY1" fmla="*/ 0 h 6858000"/>
              <a:gd name="connsiteX2" fmla="*/ 7357181 w 7357181"/>
              <a:gd name="connsiteY2" fmla="*/ 6858000 h 6858000"/>
              <a:gd name="connsiteX3" fmla="*/ 0 w 7357181"/>
              <a:gd name="connsiteY3" fmla="*/ 6858000 h 6858000"/>
              <a:gd name="connsiteX4" fmla="*/ 0 w 7357181"/>
              <a:gd name="connsiteY4" fmla="*/ 0 h 6858000"/>
              <a:gd name="connsiteX0" fmla="*/ 0 w 7357181"/>
              <a:gd name="connsiteY0" fmla="*/ 0 h 6858000"/>
              <a:gd name="connsiteX1" fmla="*/ 5688435 w 7357181"/>
              <a:gd name="connsiteY1" fmla="*/ 0 h 6858000"/>
              <a:gd name="connsiteX2" fmla="*/ 7357181 w 7357181"/>
              <a:gd name="connsiteY2" fmla="*/ 0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5688435 w 7357181"/>
              <a:gd name="connsiteY1" fmla="*/ 0 h 6858000"/>
              <a:gd name="connsiteX2" fmla="*/ 5226642 w 7357181"/>
              <a:gd name="connsiteY2" fmla="*/ 3411288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1511319 w 7357181"/>
              <a:gd name="connsiteY1" fmla="*/ 20992 h 6858000"/>
              <a:gd name="connsiteX2" fmla="*/ 5226642 w 7357181"/>
              <a:gd name="connsiteY2" fmla="*/ 3411288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2749761 w 7357181"/>
              <a:gd name="connsiteY1" fmla="*/ 31488 h 6858000"/>
              <a:gd name="connsiteX2" fmla="*/ 5226642 w 7357181"/>
              <a:gd name="connsiteY2" fmla="*/ 3411288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2749761 w 7357181"/>
              <a:gd name="connsiteY1" fmla="*/ 31488 h 6858000"/>
              <a:gd name="connsiteX2" fmla="*/ 4114144 w 7357181"/>
              <a:gd name="connsiteY2" fmla="*/ 3715680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2749761 w 7357181"/>
              <a:gd name="connsiteY1" fmla="*/ 31488 h 6858000"/>
              <a:gd name="connsiteX2" fmla="*/ 4974756 w 7357181"/>
              <a:gd name="connsiteY2" fmla="*/ 3316822 h 6858000"/>
              <a:gd name="connsiteX3" fmla="*/ 7357181 w 7357181"/>
              <a:gd name="connsiteY3" fmla="*/ 6858000 h 6858000"/>
              <a:gd name="connsiteX4" fmla="*/ 0 w 7357181"/>
              <a:gd name="connsiteY4" fmla="*/ 6858000 h 6858000"/>
              <a:gd name="connsiteX5" fmla="*/ 0 w 7357181"/>
              <a:gd name="connsiteY5" fmla="*/ 0 h 6858000"/>
              <a:gd name="connsiteX0" fmla="*/ 0 w 7357181"/>
              <a:gd name="connsiteY0" fmla="*/ 0 h 6858000"/>
              <a:gd name="connsiteX1" fmla="*/ 2749761 w 7357181"/>
              <a:gd name="connsiteY1" fmla="*/ 31488 h 6858000"/>
              <a:gd name="connsiteX2" fmla="*/ 7357181 w 7357181"/>
              <a:gd name="connsiteY2" fmla="*/ 6858000 h 6858000"/>
              <a:gd name="connsiteX3" fmla="*/ 0 w 7357181"/>
              <a:gd name="connsiteY3" fmla="*/ 6858000 h 6858000"/>
              <a:gd name="connsiteX4" fmla="*/ 0 w 735718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7181" h="6858000">
                <a:moveTo>
                  <a:pt x="0" y="0"/>
                </a:moveTo>
                <a:lnTo>
                  <a:pt x="2749761" y="31488"/>
                </a:lnTo>
                <a:lnTo>
                  <a:pt x="735718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535003"/>
            <a:ext cx="7772400" cy="1362075"/>
          </a:xfrm>
        </p:spPr>
        <p:txBody>
          <a:bodyPr anchor="t">
            <a:noAutofit/>
          </a:bodyPr>
          <a:lstStyle>
            <a:lvl1pPr algn="l">
              <a:defRPr sz="3300" b="0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SUB HEAD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082201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300" b="1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0B1D303-D2DE-483D-8ED6-740DBE69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376177"/>
            <a:ext cx="285072" cy="356900"/>
          </a:xfrm>
        </p:spPr>
        <p:txBody>
          <a:bodyPr anchor="b"/>
          <a:lstStyle>
            <a:lvl1pPr algn="l">
              <a:defRPr sz="788"/>
            </a:lvl1pPr>
          </a:lstStyle>
          <a:p>
            <a:fld id="{67553D96-7CDC-0A4D-9C61-F77A8149FE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DA6CC82-BA43-4291-B15F-ECC1CD9000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314" y="5382157"/>
            <a:ext cx="4215069" cy="10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449"/>
            <a:ext cx="8229600" cy="369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996"/>
            <a:ext cx="4038600" cy="3782898"/>
          </a:xfrm>
        </p:spPr>
        <p:txBody>
          <a:bodyPr lIns="0" tIns="0">
            <a:normAutofit/>
          </a:bodyPr>
          <a:lstStyle>
            <a:lvl1pPr marL="130969" indent="-130969">
              <a:buFont typeface="Wingdings" charset="2"/>
              <a:buChar char="§"/>
              <a:defRPr sz="1200">
                <a:solidFill>
                  <a:schemeClr val="tx1"/>
                </a:solidFill>
              </a:defRPr>
            </a:lvl1pPr>
            <a:lvl2pPr marL="254794" indent="-123825">
              <a:buClr>
                <a:srgbClr val="800000"/>
              </a:buClr>
              <a:buSzPct val="80000"/>
              <a:buFont typeface="Lucida Grande"/>
              <a:buChar char="&gt;"/>
              <a:defRPr sz="825">
                <a:solidFill>
                  <a:schemeClr val="tx1"/>
                </a:solidFill>
              </a:defRPr>
            </a:lvl2pPr>
            <a:lvl3pPr marL="341710" indent="-86916">
              <a:buFont typeface="Wingdings" charset="2"/>
              <a:buChar char="§"/>
              <a:defRPr sz="825">
                <a:solidFill>
                  <a:schemeClr val="tx1"/>
                </a:solidFill>
              </a:defRPr>
            </a:lvl3pPr>
            <a:lvl4pPr marL="428625" indent="-86916">
              <a:buFont typeface="Lucida Grande"/>
              <a:buChar char="-"/>
              <a:defRPr sz="825">
                <a:solidFill>
                  <a:schemeClr val="tx1"/>
                </a:solidFill>
              </a:defRPr>
            </a:lvl4pPr>
            <a:lvl5pPr marL="514350" indent="-85725">
              <a:buClr>
                <a:srgbClr val="800000"/>
              </a:buClr>
              <a:buSzPct val="100000"/>
              <a:buFont typeface="Lucida Grande"/>
              <a:buChar char="»"/>
              <a:defRPr sz="7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998"/>
            <a:ext cx="4038600" cy="3811329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1200" dirty="0" smtClean="0">
                <a:solidFill>
                  <a:schemeClr val="tx1"/>
                </a:solidFill>
              </a:defRPr>
            </a:lvl1pPr>
            <a:lvl2pPr>
              <a:defRPr lang="en-US" sz="825" dirty="0" smtClean="0">
                <a:solidFill>
                  <a:schemeClr val="tx1"/>
                </a:solidFill>
              </a:defRPr>
            </a:lvl2pPr>
            <a:lvl3pPr>
              <a:defRPr lang="en-US" sz="825" dirty="0" smtClean="0">
                <a:solidFill>
                  <a:schemeClr val="tx1"/>
                </a:solidFill>
              </a:defRPr>
            </a:lvl3pPr>
            <a:lvl4pPr>
              <a:defRPr lang="en-US" sz="825" dirty="0" smtClean="0">
                <a:solidFill>
                  <a:schemeClr val="tx1"/>
                </a:solidFill>
              </a:defRPr>
            </a:lvl4pPr>
            <a:lvl5pPr>
              <a:defRPr lang="en-US" sz="750" dirty="0">
                <a:solidFill>
                  <a:schemeClr val="tx1"/>
                </a:solidFill>
              </a:defRPr>
            </a:lvl5pPr>
          </a:lstStyle>
          <a:p>
            <a:pPr marL="130969" lvl="0" indent="-130969">
              <a:buFont typeface="Wingdings" charset="2"/>
              <a:buChar char="§"/>
            </a:pPr>
            <a:r>
              <a:rPr lang="en-US" dirty="0"/>
              <a:t>Edit Master text styles</a:t>
            </a:r>
          </a:p>
          <a:p>
            <a:pPr marL="130969" lvl="1" indent="-130969"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130969" lvl="2" indent="-130969">
              <a:buFont typeface="Wingdings" charset="2"/>
              <a:buChar char="§"/>
            </a:pPr>
            <a:r>
              <a:rPr lang="en-US" dirty="0"/>
              <a:t>Third level</a:t>
            </a:r>
          </a:p>
          <a:p>
            <a:pPr marL="130969" lvl="3" indent="-130969">
              <a:buFont typeface="Wingdings" charset="2"/>
              <a:buChar char="§"/>
            </a:pPr>
            <a:r>
              <a:rPr lang="en-US" dirty="0"/>
              <a:t>Fourth level</a:t>
            </a:r>
          </a:p>
          <a:p>
            <a:pPr marL="130969" lvl="4" indent="-130969">
              <a:buFont typeface="Wingdings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8" name="Rectangle 13"/>
          <p:cNvSpPr/>
          <p:nvPr userDrawn="1"/>
        </p:nvSpPr>
        <p:spPr>
          <a:xfrm flipV="1">
            <a:off x="0" y="-3969"/>
            <a:ext cx="6461124" cy="146266"/>
          </a:xfrm>
          <a:custGeom>
            <a:avLst/>
            <a:gdLst>
              <a:gd name="connsiteX0" fmla="*/ 0 w 6560343"/>
              <a:gd name="connsiteY0" fmla="*/ 0 h 138328"/>
              <a:gd name="connsiteX1" fmla="*/ 6560343 w 6560343"/>
              <a:gd name="connsiteY1" fmla="*/ 0 h 138328"/>
              <a:gd name="connsiteX2" fmla="*/ 6560343 w 6560343"/>
              <a:gd name="connsiteY2" fmla="*/ 138328 h 138328"/>
              <a:gd name="connsiteX3" fmla="*/ 0 w 6560343"/>
              <a:gd name="connsiteY3" fmla="*/ 138328 h 138328"/>
              <a:gd name="connsiteX4" fmla="*/ 0 w 6560343"/>
              <a:gd name="connsiteY4" fmla="*/ 0 h 138328"/>
              <a:gd name="connsiteX0" fmla="*/ 261937 w 6560343"/>
              <a:gd name="connsiteY0" fmla="*/ 0 h 138328"/>
              <a:gd name="connsiteX1" fmla="*/ 6560343 w 6560343"/>
              <a:gd name="connsiteY1" fmla="*/ 0 h 138328"/>
              <a:gd name="connsiteX2" fmla="*/ 6560343 w 6560343"/>
              <a:gd name="connsiteY2" fmla="*/ 138328 h 138328"/>
              <a:gd name="connsiteX3" fmla="*/ 0 w 6560343"/>
              <a:gd name="connsiteY3" fmla="*/ 138328 h 138328"/>
              <a:gd name="connsiteX4" fmla="*/ 261937 w 6560343"/>
              <a:gd name="connsiteY4" fmla="*/ 0 h 138328"/>
              <a:gd name="connsiteX0" fmla="*/ 162718 w 6461124"/>
              <a:gd name="connsiteY0" fmla="*/ 0 h 142297"/>
              <a:gd name="connsiteX1" fmla="*/ 6461124 w 6461124"/>
              <a:gd name="connsiteY1" fmla="*/ 0 h 142297"/>
              <a:gd name="connsiteX2" fmla="*/ 6461124 w 6461124"/>
              <a:gd name="connsiteY2" fmla="*/ 138328 h 142297"/>
              <a:gd name="connsiteX3" fmla="*/ 0 w 6461124"/>
              <a:gd name="connsiteY3" fmla="*/ 142297 h 142297"/>
              <a:gd name="connsiteX4" fmla="*/ 162718 w 6461124"/>
              <a:gd name="connsiteY4" fmla="*/ 0 h 142297"/>
              <a:gd name="connsiteX0" fmla="*/ 3968 w 6461124"/>
              <a:gd name="connsiteY0" fmla="*/ 0 h 146266"/>
              <a:gd name="connsiteX1" fmla="*/ 6461124 w 6461124"/>
              <a:gd name="connsiteY1" fmla="*/ 3969 h 146266"/>
              <a:gd name="connsiteX2" fmla="*/ 6461124 w 6461124"/>
              <a:gd name="connsiteY2" fmla="*/ 142297 h 146266"/>
              <a:gd name="connsiteX3" fmla="*/ 0 w 6461124"/>
              <a:gd name="connsiteY3" fmla="*/ 146266 h 146266"/>
              <a:gd name="connsiteX4" fmla="*/ 3968 w 6461124"/>
              <a:gd name="connsiteY4" fmla="*/ 0 h 14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124" h="146266">
                <a:moveTo>
                  <a:pt x="3968" y="0"/>
                </a:moveTo>
                <a:lnTo>
                  <a:pt x="6461124" y="3969"/>
                </a:lnTo>
                <a:lnTo>
                  <a:pt x="6461124" y="142297"/>
                </a:lnTo>
                <a:lnTo>
                  <a:pt x="0" y="146266"/>
                </a:lnTo>
                <a:lnTo>
                  <a:pt x="3968" y="0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 userDrawn="1"/>
        </p:nvSpPr>
        <p:spPr>
          <a:xfrm flipV="1">
            <a:off x="2682876" y="-3970"/>
            <a:ext cx="6461124" cy="142297"/>
          </a:xfrm>
          <a:custGeom>
            <a:avLst/>
            <a:gdLst>
              <a:gd name="connsiteX0" fmla="*/ 0 w 6560343"/>
              <a:gd name="connsiteY0" fmla="*/ 0 h 138328"/>
              <a:gd name="connsiteX1" fmla="*/ 6560343 w 6560343"/>
              <a:gd name="connsiteY1" fmla="*/ 0 h 138328"/>
              <a:gd name="connsiteX2" fmla="*/ 6560343 w 6560343"/>
              <a:gd name="connsiteY2" fmla="*/ 138328 h 138328"/>
              <a:gd name="connsiteX3" fmla="*/ 0 w 6560343"/>
              <a:gd name="connsiteY3" fmla="*/ 138328 h 138328"/>
              <a:gd name="connsiteX4" fmla="*/ 0 w 6560343"/>
              <a:gd name="connsiteY4" fmla="*/ 0 h 138328"/>
              <a:gd name="connsiteX0" fmla="*/ 261937 w 6560343"/>
              <a:gd name="connsiteY0" fmla="*/ 0 h 138328"/>
              <a:gd name="connsiteX1" fmla="*/ 6560343 w 6560343"/>
              <a:gd name="connsiteY1" fmla="*/ 0 h 138328"/>
              <a:gd name="connsiteX2" fmla="*/ 6560343 w 6560343"/>
              <a:gd name="connsiteY2" fmla="*/ 138328 h 138328"/>
              <a:gd name="connsiteX3" fmla="*/ 0 w 6560343"/>
              <a:gd name="connsiteY3" fmla="*/ 138328 h 138328"/>
              <a:gd name="connsiteX4" fmla="*/ 261937 w 6560343"/>
              <a:gd name="connsiteY4" fmla="*/ 0 h 138328"/>
              <a:gd name="connsiteX0" fmla="*/ 162718 w 6461124"/>
              <a:gd name="connsiteY0" fmla="*/ 0 h 142297"/>
              <a:gd name="connsiteX1" fmla="*/ 6461124 w 6461124"/>
              <a:gd name="connsiteY1" fmla="*/ 0 h 142297"/>
              <a:gd name="connsiteX2" fmla="*/ 6461124 w 6461124"/>
              <a:gd name="connsiteY2" fmla="*/ 138328 h 142297"/>
              <a:gd name="connsiteX3" fmla="*/ 0 w 6461124"/>
              <a:gd name="connsiteY3" fmla="*/ 142297 h 142297"/>
              <a:gd name="connsiteX4" fmla="*/ 162718 w 6461124"/>
              <a:gd name="connsiteY4" fmla="*/ 0 h 1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1124" h="142297">
                <a:moveTo>
                  <a:pt x="162718" y="0"/>
                </a:moveTo>
                <a:lnTo>
                  <a:pt x="6461124" y="0"/>
                </a:lnTo>
                <a:lnTo>
                  <a:pt x="6461124" y="138328"/>
                </a:lnTo>
                <a:lnTo>
                  <a:pt x="0" y="142297"/>
                </a:lnTo>
                <a:lnTo>
                  <a:pt x="16271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4" descr="http://netcareaccess.org/wp-content/uploads/2014/02/The-Ohio-State-University-Wexner-Medical-Center.png">
            <a:extLst>
              <a:ext uri="{FF2B5EF4-FFF2-40B4-BE49-F238E27FC236}">
                <a16:creationId xmlns:a16="http://schemas.microsoft.com/office/drawing/2014/main" id="{C9319B28-DC81-4D1E-AC66-A6ADD8F569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7" y="6251258"/>
            <a:ext cx="2426974" cy="6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CD0830C-691B-469E-886C-BAC44311022C}"/>
              </a:ext>
            </a:extLst>
          </p:cNvPr>
          <p:cNvSpPr txBox="1">
            <a:spLocks/>
          </p:cNvSpPr>
          <p:nvPr userDrawn="1"/>
        </p:nvSpPr>
        <p:spPr>
          <a:xfrm>
            <a:off x="8686800" y="6376177"/>
            <a:ext cx="285072" cy="356900"/>
          </a:xfrm>
          <a:prstGeom prst="rect">
            <a:avLst/>
          </a:prstGeom>
        </p:spPr>
        <p:txBody>
          <a:bodyPr vert="horz" lIns="68580" tIns="34290" rIns="68580" bIns="34290" rtlCol="0" anchor="b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553D96-7CDC-0A4D-9C61-F77A8149FE26}" type="slidenum">
              <a:rPr lang="en-US" sz="788" smtClean="0"/>
              <a:pPr/>
              <a:t>‹#›</a:t>
            </a:fld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2746819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3D96-7CDC-0A4D-9C61-F77A8149FE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3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1"/>
            <a:ext cx="9144000" cy="946518"/>
          </a:xfrm>
          <a:prstGeom prst="rect">
            <a:avLst/>
          </a:prstGeom>
          <a:solidFill>
            <a:srgbClr val="BB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5569"/>
            <a:ext cx="8229600" cy="392415"/>
          </a:xfrm>
          <a:noFill/>
        </p:spPr>
        <p:txBody>
          <a:bodyPr wrap="square" rtlCol="0">
            <a:spAutoFit/>
          </a:bodyPr>
          <a:lstStyle>
            <a:lvl1pPr>
              <a:defRPr lang="en-US" sz="1950" b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998"/>
            <a:ext cx="8229600" cy="4931513"/>
          </a:xfrm>
        </p:spPr>
        <p:txBody>
          <a:bodyPr lIns="0" tIns="0">
            <a:normAutofit/>
          </a:bodyPr>
          <a:lstStyle>
            <a:lvl1pPr marL="127397" indent="-127397">
              <a:buFont typeface="Wingdings" charset="2"/>
              <a:buChar char="§"/>
              <a:defRPr sz="1800">
                <a:solidFill>
                  <a:schemeClr val="tx1"/>
                </a:solidFill>
              </a:defRPr>
            </a:lvl1pPr>
            <a:lvl2pPr marL="255985" indent="-128588">
              <a:buClr>
                <a:srgbClr val="800000"/>
              </a:buClr>
              <a:buSzPct val="80000"/>
              <a:buFont typeface="Lucida Grande"/>
              <a:buChar char="&gt;"/>
              <a:defRPr sz="1500">
                <a:solidFill>
                  <a:schemeClr val="tx1"/>
                </a:solidFill>
              </a:defRPr>
            </a:lvl2pPr>
            <a:lvl3pPr marL="341710" indent="-85725">
              <a:buFont typeface="Wingdings" charset="2"/>
              <a:buChar char="§"/>
              <a:defRPr sz="1350">
                <a:solidFill>
                  <a:schemeClr val="tx1"/>
                </a:solidFill>
              </a:defRPr>
            </a:lvl3pPr>
            <a:lvl4pPr marL="469106" indent="-127397">
              <a:buFont typeface="Lucida Grande"/>
              <a:buChar char="-"/>
              <a:defRPr sz="1350">
                <a:solidFill>
                  <a:schemeClr val="tx1"/>
                </a:solidFill>
              </a:defRPr>
            </a:lvl4pPr>
            <a:lvl5pPr marL="554831" indent="-85725">
              <a:buClr>
                <a:srgbClr val="800000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 anchor="b"/>
          <a:lstStyle>
            <a:lvl1pPr algn="l">
              <a:defRPr sz="900"/>
            </a:lvl1pPr>
          </a:lstStyle>
          <a:p>
            <a:fld id="{87E258A5-BE36-48AE-8CBE-6E5CAA24DE28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4" descr="http://netcareaccess.org/wp-content/uploads/2014/02/The-Ohio-State-University-Wexner-Medical-Center.png">
            <a:extLst>
              <a:ext uri="{FF2B5EF4-FFF2-40B4-BE49-F238E27FC236}">
                <a16:creationId xmlns:a16="http://schemas.microsoft.com/office/drawing/2014/main" id="{F0A3A528-5760-4D23-9B9A-298D5D4DC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7" y="6251258"/>
            <a:ext cx="2426974" cy="6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5568"/>
            <a:ext cx="8229600" cy="392415"/>
          </a:xfrm>
          <a:noFill/>
        </p:spPr>
        <p:txBody>
          <a:bodyPr wrap="square" rtlCol="0">
            <a:spAutoFit/>
          </a:bodyPr>
          <a:lstStyle>
            <a:lvl1pPr>
              <a:defRPr lang="en-US" sz="1950" b="0" dirty="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998"/>
            <a:ext cx="8229600" cy="4931513"/>
          </a:xfrm>
        </p:spPr>
        <p:txBody>
          <a:bodyPr lIns="0" tIns="0">
            <a:normAutofit/>
          </a:bodyPr>
          <a:lstStyle>
            <a:lvl1pPr marL="127397" indent="-127397">
              <a:buFont typeface="Wingdings" charset="2"/>
              <a:buChar char="§"/>
              <a:defRPr sz="1800">
                <a:solidFill>
                  <a:schemeClr val="tx1"/>
                </a:solidFill>
              </a:defRPr>
            </a:lvl1pPr>
            <a:lvl2pPr marL="255985" indent="-128588">
              <a:buClr>
                <a:srgbClr val="800000"/>
              </a:buClr>
              <a:buSzPct val="80000"/>
              <a:buFont typeface="Lucida Grande"/>
              <a:buChar char="&gt;"/>
              <a:defRPr sz="1200">
                <a:solidFill>
                  <a:schemeClr val="tx1"/>
                </a:solidFill>
              </a:defRPr>
            </a:lvl2pPr>
            <a:lvl3pPr marL="341710" indent="-85725">
              <a:buFont typeface="Wingdings" charset="2"/>
              <a:buChar char="§"/>
              <a:defRPr sz="1200">
                <a:solidFill>
                  <a:schemeClr val="tx1"/>
                </a:solidFill>
              </a:defRPr>
            </a:lvl3pPr>
            <a:lvl4pPr marL="469106" indent="-127397">
              <a:buFont typeface="Lucida Grande"/>
              <a:buChar char="-"/>
              <a:defRPr sz="1200">
                <a:solidFill>
                  <a:schemeClr val="tx1"/>
                </a:solidFill>
              </a:defRPr>
            </a:lvl4pPr>
            <a:lvl5pPr marL="554831" indent="-85725">
              <a:buClr>
                <a:srgbClr val="800000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3F24661-8E26-4E0B-A981-28F10148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376177"/>
            <a:ext cx="285072" cy="356900"/>
          </a:xfrm>
        </p:spPr>
        <p:txBody>
          <a:bodyPr anchor="b"/>
          <a:lstStyle>
            <a:lvl1pPr algn="l">
              <a:defRPr sz="900"/>
            </a:lvl1pPr>
          </a:lstStyle>
          <a:p>
            <a:fld id="{87E258A5-BE36-48AE-8CBE-6E5CAA24D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B5499-8328-4C53-84E5-8B4899E2FC8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8A5-BE36-48AE-8CBE-6E5CAA24DE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33778-BC63-426F-9130-434CCECCA906}"/>
              </a:ext>
            </a:extLst>
          </p:cNvPr>
          <p:cNvSpPr txBox="1">
            <a:spLocks/>
          </p:cNvSpPr>
          <p:nvPr/>
        </p:nvSpPr>
        <p:spPr>
          <a:xfrm>
            <a:off x="8686800" y="6376177"/>
            <a:ext cx="285072" cy="356900"/>
          </a:xfrm>
          <a:prstGeom prst="rect">
            <a:avLst/>
          </a:prstGeom>
        </p:spPr>
        <p:txBody>
          <a:bodyPr vert="horz" lIns="68580" tIns="34290" rIns="68580" bIns="34290" rtlCol="0" anchor="b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553D96-7CDC-0A4D-9C61-F77A8149FE26}" type="slidenum">
              <a:rPr lang="en-US" sz="900" smtClean="0"/>
              <a:pPr/>
              <a:t>‹#›</a:t>
            </a:fld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251445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1" descr="will.it.be.you.lockup.student 1.png">
            <a:extLst>
              <a:ext uri="{FF2B5EF4-FFF2-40B4-BE49-F238E27FC236}">
                <a16:creationId xmlns:a16="http://schemas.microsoft.com/office/drawing/2014/main" id="{AF5F4B48-DBCF-4B98-A5FD-D049B6F98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13385"/>
            <a:ext cx="9219210" cy="160330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511019"/>
            <a:ext cx="9143999" cy="171585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7F7F7F"/>
                </a:solidFill>
              </a:defRPr>
            </a:lvl2pPr>
            <a:lvl3pPr marL="914400" indent="0">
              <a:buFontTx/>
              <a:buNone/>
              <a:defRPr sz="1200">
                <a:solidFill>
                  <a:srgbClr val="7F7F7F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7F7F7F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86632"/>
            <a:ext cx="9143999" cy="815975"/>
          </a:xfrm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400" b="0">
                <a:solidFill>
                  <a:srgbClr val="BB0000"/>
                </a:solidFill>
              </a:defRPr>
            </a:lvl1pPr>
            <a:lvl2pPr marL="457200" indent="0" algn="ctr">
              <a:buFontTx/>
              <a:buNone/>
              <a:defRPr b="1">
                <a:solidFill>
                  <a:srgbClr val="800000"/>
                </a:solidFill>
              </a:defRPr>
            </a:lvl2pPr>
            <a:lvl3pPr marL="914400" indent="0" algn="ctr">
              <a:buFontTx/>
              <a:buNone/>
              <a:defRPr b="1">
                <a:solidFill>
                  <a:srgbClr val="800000"/>
                </a:solidFill>
              </a:defRPr>
            </a:lvl3pPr>
            <a:lvl4pPr marL="1371600" indent="0" algn="ctr">
              <a:buFontTx/>
              <a:buNone/>
              <a:defRPr b="1">
                <a:solidFill>
                  <a:srgbClr val="800000"/>
                </a:solidFill>
              </a:defRPr>
            </a:lvl4pPr>
            <a:lvl5pPr marL="1828800" indent="0" algn="ctr">
              <a:buFontTx/>
              <a:buNone/>
              <a:defRPr b="1">
                <a:solidFill>
                  <a:srgbClr val="800000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1" name="Picture 10" descr="will.it.be.you.lockup.wbleed.png">
            <a:extLst>
              <a:ext uri="{FF2B5EF4-FFF2-40B4-BE49-F238E27FC236}">
                <a16:creationId xmlns:a16="http://schemas.microsoft.com/office/drawing/2014/main" id="{6D62E531-4974-42C7-94A3-F29C3B4E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2" r="21165" b="27146"/>
          <a:stretch/>
        </p:blipFill>
        <p:spPr>
          <a:xfrm>
            <a:off x="1" y="6154906"/>
            <a:ext cx="9143999" cy="703094"/>
          </a:xfrm>
          <a:prstGeom prst="rect">
            <a:avLst/>
          </a:prstGeom>
        </p:spPr>
      </p:pic>
      <p:pic>
        <p:nvPicPr>
          <p:cNvPr id="12" name="Picture 4" descr="http://netcareaccess.org/wp-content/uploads/2014/02/The-Ohio-State-University-Wexner-Medical-Center.png">
            <a:extLst>
              <a:ext uri="{FF2B5EF4-FFF2-40B4-BE49-F238E27FC236}">
                <a16:creationId xmlns:a16="http://schemas.microsoft.com/office/drawing/2014/main" id="{D8B03BE0-2FA9-4CF7-940E-F41A6AC5C6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10" y="5818838"/>
            <a:ext cx="2982682" cy="74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1" descr="will.it.be.you.lockup.student 1.png">
            <a:extLst>
              <a:ext uri="{FF2B5EF4-FFF2-40B4-BE49-F238E27FC236}">
                <a16:creationId xmlns:a16="http://schemas.microsoft.com/office/drawing/2014/main" id="{AF5F4B48-DBCF-4B98-A5FD-D049B6F98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13387"/>
            <a:ext cx="9219210" cy="160330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11021"/>
            <a:ext cx="9143999" cy="171585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7F7F7F"/>
                </a:solidFill>
              </a:defRPr>
            </a:lvl1pPr>
            <a:lvl2pPr marL="342900" indent="0">
              <a:buFontTx/>
              <a:buNone/>
              <a:defRPr sz="1050">
                <a:solidFill>
                  <a:srgbClr val="7F7F7F"/>
                </a:solidFill>
              </a:defRPr>
            </a:lvl2pPr>
            <a:lvl3pPr marL="685800" indent="0">
              <a:buFontTx/>
              <a:buNone/>
              <a:defRPr sz="900">
                <a:solidFill>
                  <a:srgbClr val="7F7F7F"/>
                </a:solidFill>
              </a:defRPr>
            </a:lvl3pPr>
            <a:lvl4pPr marL="1028700" indent="0">
              <a:buFontTx/>
              <a:buNone/>
              <a:defRPr sz="825">
                <a:solidFill>
                  <a:srgbClr val="7F7F7F"/>
                </a:solidFill>
              </a:defRPr>
            </a:lvl4pPr>
            <a:lvl5pPr marL="1371600" indent="0">
              <a:buFontTx/>
              <a:buNone/>
              <a:defRPr sz="825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6634"/>
            <a:ext cx="9143999" cy="815975"/>
          </a:xfrm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1800" b="0">
                <a:solidFill>
                  <a:srgbClr val="BB0000"/>
                </a:solidFill>
              </a:defRPr>
            </a:lvl1pPr>
            <a:lvl2pPr marL="342900" indent="0" algn="ctr">
              <a:buFontTx/>
              <a:buNone/>
              <a:defRPr b="1">
                <a:solidFill>
                  <a:srgbClr val="800000"/>
                </a:solidFill>
              </a:defRPr>
            </a:lvl2pPr>
            <a:lvl3pPr marL="685800" indent="0" algn="ctr">
              <a:buFontTx/>
              <a:buNone/>
              <a:defRPr b="1">
                <a:solidFill>
                  <a:srgbClr val="800000"/>
                </a:solidFill>
              </a:defRPr>
            </a:lvl3pPr>
            <a:lvl4pPr marL="1028700" indent="0" algn="ctr">
              <a:buFontTx/>
              <a:buNone/>
              <a:defRPr b="1">
                <a:solidFill>
                  <a:srgbClr val="800000"/>
                </a:solidFill>
              </a:defRPr>
            </a:lvl4pPr>
            <a:lvl5pPr marL="1371600" indent="0" algn="ctr">
              <a:buFontTx/>
              <a:buNone/>
              <a:defRPr b="1">
                <a:solidFill>
                  <a:srgbClr val="800000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1" name="Picture 10" descr="will.it.be.you.lockup.wbleed.png">
            <a:extLst>
              <a:ext uri="{FF2B5EF4-FFF2-40B4-BE49-F238E27FC236}">
                <a16:creationId xmlns:a16="http://schemas.microsoft.com/office/drawing/2014/main" id="{6D62E531-4974-42C7-94A3-F29C3B4E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2" r="21165" b="27146"/>
          <a:stretch/>
        </p:blipFill>
        <p:spPr>
          <a:xfrm>
            <a:off x="2" y="6154906"/>
            <a:ext cx="9143999" cy="703094"/>
          </a:xfrm>
          <a:prstGeom prst="rect">
            <a:avLst/>
          </a:prstGeom>
        </p:spPr>
      </p:pic>
      <p:pic>
        <p:nvPicPr>
          <p:cNvPr id="12" name="Picture 4" descr="http://netcareaccess.org/wp-content/uploads/2014/02/The-Ohio-State-University-Wexner-Medical-Center.png">
            <a:extLst>
              <a:ext uri="{FF2B5EF4-FFF2-40B4-BE49-F238E27FC236}">
                <a16:creationId xmlns:a16="http://schemas.microsoft.com/office/drawing/2014/main" id="{D8B03BE0-2FA9-4CF7-940E-F41A6AC5C6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11" y="5818838"/>
            <a:ext cx="2982682" cy="74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1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48853" y="394156"/>
            <a:ext cx="8298296" cy="6065587"/>
          </a:xfrm>
          <a:solidFill>
            <a:srgbClr val="A6A6A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8573" y="3678770"/>
            <a:ext cx="5467781" cy="2483591"/>
          </a:xfrm>
        </p:spPr>
        <p:txBody>
          <a:bodyPr vert="horz" lIns="0" tIns="45720" rIns="91440" bIns="0" rtlCol="0" anchor="b">
            <a:noAutofit/>
          </a:bodyPr>
          <a:lstStyle>
            <a:lvl1pPr>
              <a:defRPr lang="en-US" sz="45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>
              <a:lnSpc>
                <a:spcPct val="80000"/>
              </a:lnSpc>
              <a:spcBef>
                <a:spcPct val="20000"/>
              </a:spcBef>
              <a:buFontTx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D6EABD-D745-4748-9FAF-0DABE79268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86800" y="6376177"/>
            <a:ext cx="285072" cy="356900"/>
          </a:xfrm>
        </p:spPr>
        <p:txBody>
          <a:bodyPr anchor="b"/>
          <a:lstStyle>
            <a:lvl1pPr algn="l">
              <a:defRPr sz="788"/>
            </a:lvl1pPr>
          </a:lstStyle>
          <a:p>
            <a:fld id="{67553D96-7CDC-0A4D-9C61-F77A8149FE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9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799932"/>
            <a:ext cx="9143999" cy="171585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7F7F7F"/>
                </a:solidFill>
              </a:defRPr>
            </a:lvl1pPr>
            <a:lvl2pPr marL="342900" indent="0">
              <a:buFontTx/>
              <a:buNone/>
              <a:defRPr sz="1050">
                <a:solidFill>
                  <a:srgbClr val="7F7F7F"/>
                </a:solidFill>
              </a:defRPr>
            </a:lvl2pPr>
            <a:lvl3pPr marL="685800" indent="0">
              <a:buFontTx/>
              <a:buNone/>
              <a:defRPr sz="900">
                <a:solidFill>
                  <a:srgbClr val="7F7F7F"/>
                </a:solidFill>
              </a:defRPr>
            </a:lvl3pPr>
            <a:lvl4pPr marL="1028700" indent="0">
              <a:buFontTx/>
              <a:buNone/>
              <a:defRPr sz="825">
                <a:solidFill>
                  <a:srgbClr val="7F7F7F"/>
                </a:solidFill>
              </a:defRPr>
            </a:lvl4pPr>
            <a:lvl5pPr marL="1371600" indent="0">
              <a:buFontTx/>
              <a:buNone/>
              <a:defRPr sz="825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975545"/>
            <a:ext cx="9143999" cy="815975"/>
          </a:xfrm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1800" b="1">
                <a:solidFill>
                  <a:srgbClr val="BB0000"/>
                </a:solidFill>
              </a:defRPr>
            </a:lvl1pPr>
            <a:lvl2pPr marL="342900" indent="0" algn="ctr">
              <a:buFontTx/>
              <a:buNone/>
              <a:defRPr b="1">
                <a:solidFill>
                  <a:srgbClr val="800000"/>
                </a:solidFill>
              </a:defRPr>
            </a:lvl2pPr>
            <a:lvl3pPr marL="685800" indent="0" algn="ctr">
              <a:buFontTx/>
              <a:buNone/>
              <a:defRPr b="1">
                <a:solidFill>
                  <a:srgbClr val="800000"/>
                </a:solidFill>
              </a:defRPr>
            </a:lvl3pPr>
            <a:lvl4pPr marL="1028700" indent="0" algn="ctr">
              <a:buFontTx/>
              <a:buNone/>
              <a:defRPr b="1">
                <a:solidFill>
                  <a:srgbClr val="800000"/>
                </a:solidFill>
              </a:defRPr>
            </a:lvl4pPr>
            <a:lvl5pPr marL="1371600" indent="0" algn="ctr">
              <a:buFontTx/>
              <a:buNone/>
              <a:defRPr b="1">
                <a:solidFill>
                  <a:srgbClr val="800000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3BDA0-DCB2-4D25-AAE6-1E3966B7BA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86800" y="6376177"/>
            <a:ext cx="285072" cy="356900"/>
          </a:xfrm>
        </p:spPr>
        <p:txBody>
          <a:bodyPr anchor="b"/>
          <a:lstStyle>
            <a:lvl1pPr algn="l">
              <a:defRPr sz="788"/>
            </a:lvl1pPr>
          </a:lstStyle>
          <a:p>
            <a:fld id="{67553D96-7CDC-0A4D-9C61-F77A8149FE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6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799932"/>
            <a:ext cx="9143999" cy="171585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7F7F7F"/>
                </a:solidFill>
              </a:defRPr>
            </a:lvl1pPr>
            <a:lvl2pPr marL="342900" indent="0">
              <a:buFontTx/>
              <a:buNone/>
              <a:defRPr sz="1050">
                <a:solidFill>
                  <a:srgbClr val="7F7F7F"/>
                </a:solidFill>
              </a:defRPr>
            </a:lvl2pPr>
            <a:lvl3pPr marL="685800" indent="0">
              <a:buFontTx/>
              <a:buNone/>
              <a:defRPr sz="900">
                <a:solidFill>
                  <a:srgbClr val="7F7F7F"/>
                </a:solidFill>
              </a:defRPr>
            </a:lvl3pPr>
            <a:lvl4pPr marL="1028700" indent="0">
              <a:buFontTx/>
              <a:buNone/>
              <a:defRPr sz="825">
                <a:solidFill>
                  <a:srgbClr val="7F7F7F"/>
                </a:solidFill>
              </a:defRPr>
            </a:lvl4pPr>
            <a:lvl5pPr marL="1371600" indent="0">
              <a:buFontTx/>
              <a:buNone/>
              <a:defRPr sz="825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975545"/>
            <a:ext cx="9143999" cy="815975"/>
          </a:xfrm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1800" b="1">
                <a:solidFill>
                  <a:srgbClr val="BB0000"/>
                </a:solidFill>
              </a:defRPr>
            </a:lvl1pPr>
            <a:lvl2pPr marL="342900" indent="0" algn="ctr">
              <a:buFontTx/>
              <a:buNone/>
              <a:defRPr b="1">
                <a:solidFill>
                  <a:srgbClr val="800000"/>
                </a:solidFill>
              </a:defRPr>
            </a:lvl2pPr>
            <a:lvl3pPr marL="685800" indent="0" algn="ctr">
              <a:buFontTx/>
              <a:buNone/>
              <a:defRPr b="1">
                <a:solidFill>
                  <a:srgbClr val="800000"/>
                </a:solidFill>
              </a:defRPr>
            </a:lvl3pPr>
            <a:lvl4pPr marL="1028700" indent="0" algn="ctr">
              <a:buFontTx/>
              <a:buNone/>
              <a:defRPr b="1">
                <a:solidFill>
                  <a:srgbClr val="800000"/>
                </a:solidFill>
              </a:defRPr>
            </a:lvl4pPr>
            <a:lvl5pPr marL="1371600" indent="0" algn="ctr">
              <a:buFontTx/>
              <a:buNone/>
              <a:defRPr b="1">
                <a:solidFill>
                  <a:srgbClr val="800000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6" name="Picture 5" descr="uploadedImage.php_bw_gradation.tif"/>
          <p:cNvPicPr>
            <a:picLocks noChangeAspect="1"/>
          </p:cNvPicPr>
          <p:nvPr userDrawn="1"/>
        </p:nvPicPr>
        <p:blipFill>
          <a:blip r:embed="rId2">
            <a:alphaModFix amt="24000"/>
          </a:blip>
          <a:srcRect l="315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49932"/>
            <a:ext cx="8229600" cy="39241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5499-8328-4C53-84E5-8B4899E2FC89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258A5-BE36-48AE-8CBE-6E5CAA24D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88" r:id="rId5"/>
  </p:sldLayoutIdLst>
  <p:txStyles>
    <p:titleStyle>
      <a:lvl1pPr algn="l" defTabSz="342900" rtl="0" eaLnBrk="1" latinLnBrk="0" hangingPunct="1">
        <a:spcBef>
          <a:spcPct val="0"/>
        </a:spcBef>
        <a:buNone/>
        <a:defRPr lang="en-US" sz="1950" b="1" kern="1200" dirty="0">
          <a:solidFill>
            <a:srgbClr val="BB0000"/>
          </a:solidFill>
          <a:latin typeface="+mn-lt"/>
          <a:ea typeface="+mn-ea"/>
          <a:cs typeface="+mn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61473"/>
            <a:ext cx="822960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53D96-7CDC-0A4D-9C61-F77A8149FE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6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1800" b="1" kern="1200" dirty="0">
          <a:solidFill>
            <a:schemeClr val="accent2"/>
          </a:solidFill>
          <a:latin typeface="+mn-lt"/>
          <a:ea typeface="+mn-ea"/>
          <a:cs typeface="+mn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9.xml"/><Relationship Id="rId12" Type="http://schemas.openxmlformats.org/officeDocument/2006/relationships/hyperlink" Target="https://www.osc.edu/supercomputing/batch-processing-at-os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11" Type="http://schemas.openxmlformats.org/officeDocument/2006/relationships/hyperlink" Target="https://www.osc.edu/resources/online_portals/ondemand" TargetMode="External"/><Relationship Id="rId10" Type="http://schemas.openxmlformats.org/officeDocument/2006/relationships/hyperlink" Target="https://www.osc.edu/resources/technical_support/supercomputers/pitzer" TargetMode="External"/><Relationship Id="rId9" Type="http://schemas.openxmlformats.org/officeDocument/2006/relationships/hyperlink" Target="https://www.osc.edu/services/cluster_computi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jpeg"/><Relationship Id="rId10" Type="http://schemas.openxmlformats.org/officeDocument/2006/relationships/hyperlink" Target="https://www.osc.edu/resources/technical_support/supercomputers/pitzer" TargetMode="External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47ED92-60FB-4F39-AC53-B012DDE0F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602255"/>
            <a:ext cx="9143999" cy="1715851"/>
          </a:xfrm>
        </p:spPr>
        <p:txBody>
          <a:bodyPr/>
          <a:lstStyle/>
          <a:p>
            <a:r>
              <a:rPr lang="en-US" altLang="zh-CN" sz="2000" dirty="0">
                <a:solidFill>
                  <a:schemeClr val="tx1"/>
                </a:solidFill>
              </a:rPr>
              <a:t>Cankun Wang</a:t>
            </a:r>
          </a:p>
          <a:p>
            <a:fld id="{325B87A4-D14C-45AE-AD71-E71E29BC6A4E}" type="datetime4">
              <a:rPr lang="en-US" altLang="zh-CN" sz="2000" i="1" smtClean="0">
                <a:solidFill>
                  <a:schemeClr val="tx1"/>
                </a:solidFill>
              </a:rPr>
              <a:t>July 15, 2021</a:t>
            </a:fld>
            <a:endParaRPr lang="en-US" altLang="zh-CN" sz="2000" i="1" dirty="0">
              <a:solidFill>
                <a:schemeClr val="tx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7ED24E-00DE-463B-867D-90DBE84D4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1128042"/>
            <a:ext cx="9143999" cy="190670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Intro to Ohio Supercomputing Center (OSC) Resources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76493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File management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10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07 at 9.00.43 PM.png">
            <a:extLst>
              <a:ext uri="{FF2B5EF4-FFF2-40B4-BE49-F238E27FC236}">
                <a16:creationId xmlns:a16="http://schemas.microsoft.com/office/drawing/2014/main" id="{01595589-B51D-4DE2-A464-FF129A85E7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659292"/>
            <a:ext cx="8424333" cy="399118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E3CB72-7AD8-4817-B92E-11A8A2409EED}"/>
              </a:ext>
            </a:extLst>
          </p:cNvPr>
          <p:cNvSpPr/>
          <p:nvPr/>
        </p:nvSpPr>
        <p:spPr>
          <a:xfrm>
            <a:off x="1470994" y="1631068"/>
            <a:ext cx="1435901" cy="640823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71156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File management – navigation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11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07 at 9.43.25 PM.png">
            <a:extLst>
              <a:ext uri="{FF2B5EF4-FFF2-40B4-BE49-F238E27FC236}">
                <a16:creationId xmlns:a16="http://schemas.microsoft.com/office/drawing/2014/main" id="{D6BB018B-3BB1-4BD3-9439-9E1916B274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5" y="1640960"/>
            <a:ext cx="8494889" cy="38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Job management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12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07 at 9.30.08 PM.png">
            <a:extLst>
              <a:ext uri="{FF2B5EF4-FFF2-40B4-BE49-F238E27FC236}">
                <a16:creationId xmlns:a16="http://schemas.microsoft.com/office/drawing/2014/main" id="{6D5A1C03-BCA2-4D25-A3E6-44966ED2DF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8" y="1905000"/>
            <a:ext cx="8824837" cy="316039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FA96E05-31F2-4772-8A5E-A277B053DDD7}"/>
              </a:ext>
            </a:extLst>
          </p:cNvPr>
          <p:cNvSpPr/>
          <p:nvPr/>
        </p:nvSpPr>
        <p:spPr>
          <a:xfrm>
            <a:off x="1273438" y="1951489"/>
            <a:ext cx="1435901" cy="640823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905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Job management – Active jobs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13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07 at 9.33.02 PM.png">
            <a:extLst>
              <a:ext uri="{FF2B5EF4-FFF2-40B4-BE49-F238E27FC236}">
                <a16:creationId xmlns:a16="http://schemas.microsoft.com/office/drawing/2014/main" id="{E67DB0B2-1EF5-4A36-ADF4-E248FF2684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2" y="2022909"/>
            <a:ext cx="8845974" cy="30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OnDemand Shell Access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14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05 at 3.54.56 PM.png">
            <a:extLst>
              <a:ext uri="{FF2B5EF4-FFF2-40B4-BE49-F238E27FC236}">
                <a16:creationId xmlns:a16="http://schemas.microsoft.com/office/drawing/2014/main" id="{38C0CA12-1C8E-4271-8A35-12448010B1C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>
          <a:xfrm>
            <a:off x="622302" y="1763258"/>
            <a:ext cx="7480300" cy="4053110"/>
          </a:xfrm>
          <a:prstGeom prst="rect">
            <a:avLst/>
          </a:prstGeom>
        </p:spPr>
      </p:pic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5ED57D58-E8B6-47AF-B66B-54DBA145ABE7}"/>
              </a:ext>
            </a:extLst>
          </p:cNvPr>
          <p:cNvSpPr/>
          <p:nvPr/>
        </p:nvSpPr>
        <p:spPr>
          <a:xfrm>
            <a:off x="2501902" y="1659290"/>
            <a:ext cx="1440134" cy="1039142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2559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OnDemand system status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4857172"/>
            <a:ext cx="8513233" cy="96026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Nodes/cores in use and number of running/queued jobs 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Click on each cluster to get more detailed report like system load, CPU, memory usage,  network load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15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07 at 8.48.39 PM.png">
            <a:extLst>
              <a:ext uri="{FF2B5EF4-FFF2-40B4-BE49-F238E27FC236}">
                <a16:creationId xmlns:a16="http://schemas.microsoft.com/office/drawing/2014/main" id="{BC344B15-2E23-436E-AEB2-C0C02EC7AF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1351"/>
            <a:ext cx="8489244" cy="37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On Demand- Interactive apps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16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Content Placeholder 7" descr="Screen Shot 2021-04-07 at 1.49.36 PM.png">
            <a:extLst>
              <a:ext uri="{FF2B5EF4-FFF2-40B4-BE49-F238E27FC236}">
                <a16:creationId xmlns:a16="http://schemas.microsoft.com/office/drawing/2014/main" id="{D6F2355F-1B02-4320-8FA9-C6C207607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b="2223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EF0A2E64-2756-437D-8187-84FB1F68DF14}"/>
              </a:ext>
            </a:extLst>
          </p:cNvPr>
          <p:cNvSpPr/>
          <p:nvPr/>
        </p:nvSpPr>
        <p:spPr>
          <a:xfrm>
            <a:off x="2782739" y="1533700"/>
            <a:ext cx="2946369" cy="4606574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5380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OnDemand - </a:t>
            </a:r>
            <a:r>
              <a:rPr lang="en-US" sz="2400" spc="-7" dirty="0" err="1"/>
              <a:t>Rstudio</a:t>
            </a:r>
            <a:r>
              <a:rPr lang="en-US" sz="2400" spc="-7" dirty="0"/>
              <a:t> Server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17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19 at 8.19.56 AM.png">
            <a:extLst>
              <a:ext uri="{FF2B5EF4-FFF2-40B4-BE49-F238E27FC236}">
                <a16:creationId xmlns:a16="http://schemas.microsoft.com/office/drawing/2014/main" id="{2736B346-2245-4D55-A94D-F47CE973EE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4387"/>
            <a:ext cx="8173998" cy="42584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512C3EF-AB89-48C6-90AB-B47FA595A7EC}"/>
              </a:ext>
            </a:extLst>
          </p:cNvPr>
          <p:cNvGrpSpPr/>
          <p:nvPr/>
        </p:nvGrpSpPr>
        <p:grpSpPr>
          <a:xfrm>
            <a:off x="5924525" y="3505139"/>
            <a:ext cx="2635275" cy="2232904"/>
            <a:chOff x="6861150" y="3505139"/>
            <a:chExt cx="2635275" cy="22329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C380E8-EF04-4E13-A94F-73B6E082C230}"/>
                </a:ext>
              </a:extLst>
            </p:cNvPr>
            <p:cNvSpPr txBox="1"/>
            <p:nvPr/>
          </p:nvSpPr>
          <p:spPr>
            <a:xfrm>
              <a:off x="7305512" y="4044178"/>
              <a:ext cx="2190913" cy="276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Select latest R Version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74706F-71F5-4C06-AFD9-75262CDE4352}"/>
                </a:ext>
              </a:extLst>
            </p:cNvPr>
            <p:cNvSpPr txBox="1"/>
            <p:nvPr/>
          </p:nvSpPr>
          <p:spPr>
            <a:xfrm>
              <a:off x="7305512" y="4807657"/>
              <a:ext cx="1584487" cy="276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Define Project ID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8130D3-FBB6-48B3-89FC-AFF4FF23F454}"/>
                </a:ext>
              </a:extLst>
            </p:cNvPr>
            <p:cNvCxnSpPr/>
            <p:nvPr/>
          </p:nvCxnSpPr>
          <p:spPr>
            <a:xfrm flipH="1">
              <a:off x="6861150" y="4946404"/>
              <a:ext cx="4443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67A2D0-E753-4279-B1B7-58FCFDCB9E6E}"/>
                </a:ext>
              </a:extLst>
            </p:cNvPr>
            <p:cNvSpPr txBox="1"/>
            <p:nvPr/>
          </p:nvSpPr>
          <p:spPr>
            <a:xfrm>
              <a:off x="7305512" y="5276378"/>
              <a:ext cx="1584487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How long do you need resources?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682466-6265-4912-85BA-3D20FFB2CBED}"/>
                </a:ext>
              </a:extLst>
            </p:cNvPr>
            <p:cNvCxnSpPr/>
            <p:nvPr/>
          </p:nvCxnSpPr>
          <p:spPr>
            <a:xfrm flipH="1">
              <a:off x="6861150" y="5528961"/>
              <a:ext cx="44436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5D892D-5C89-4232-9496-352D8A24EA3E}"/>
                </a:ext>
              </a:extLst>
            </p:cNvPr>
            <p:cNvSpPr txBox="1"/>
            <p:nvPr/>
          </p:nvSpPr>
          <p:spPr>
            <a:xfrm>
              <a:off x="7330913" y="3505139"/>
              <a:ext cx="1642272" cy="276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Select cluster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CC8564-A74C-4EE1-9B3E-80954D50AA42}"/>
              </a:ext>
            </a:extLst>
          </p:cNvPr>
          <p:cNvCxnSpPr/>
          <p:nvPr/>
        </p:nvCxnSpPr>
        <p:spPr>
          <a:xfrm flipH="1">
            <a:off x="5924519" y="4199221"/>
            <a:ext cx="444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319C11-83E6-47B4-866F-F639DA47562E}"/>
              </a:ext>
            </a:extLst>
          </p:cNvPr>
          <p:cNvCxnSpPr/>
          <p:nvPr/>
        </p:nvCxnSpPr>
        <p:spPr>
          <a:xfrm flipH="1">
            <a:off x="5949920" y="3617137"/>
            <a:ext cx="444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0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altLang="zh-CN" sz="2400" dirty="0"/>
              <a:t>OSC OnDemand - </a:t>
            </a:r>
            <a:r>
              <a:rPr lang="en-US" altLang="zh-CN" sz="2400" dirty="0" err="1"/>
              <a:t>Rstudio</a:t>
            </a:r>
            <a:r>
              <a:rPr lang="en-US" altLang="zh-CN" sz="2400" dirty="0"/>
              <a:t> Server</a:t>
            </a:r>
            <a:endParaRPr lang="en-US" sz="2400" spc="-7" dirty="0"/>
          </a:p>
        </p:txBody>
      </p:sp>
      <p:sp>
        <p:nvSpPr>
          <p:cNvPr id="4" name="object 4"/>
          <p:cNvSpPr txBox="1"/>
          <p:nvPr/>
        </p:nvSpPr>
        <p:spPr>
          <a:xfrm>
            <a:off x="278695" y="1133311"/>
            <a:ext cx="8513233" cy="32521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1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18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15 at 3.57.00 PM.png">
            <a:extLst>
              <a:ext uri="{FF2B5EF4-FFF2-40B4-BE49-F238E27FC236}">
                <a16:creationId xmlns:a16="http://schemas.microsoft.com/office/drawing/2014/main" id="{FED7A6D8-6048-47B2-A285-33DB585968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"/>
          <a:stretch/>
        </p:blipFill>
        <p:spPr>
          <a:xfrm>
            <a:off x="429678" y="1321890"/>
            <a:ext cx="6479097" cy="4882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3F508C-BD2B-43D5-99A5-1E8EAA6E6CD7}"/>
              </a:ext>
            </a:extLst>
          </p:cNvPr>
          <p:cNvSpPr txBox="1"/>
          <p:nvPr/>
        </p:nvSpPr>
        <p:spPr>
          <a:xfrm>
            <a:off x="6908774" y="1921134"/>
            <a:ext cx="206309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Choose node type based on your need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81622A-37B0-4447-9410-EDE3BE8D072F}"/>
              </a:ext>
            </a:extLst>
          </p:cNvPr>
          <p:cNvCxnSpPr>
            <a:cxnSpLocks/>
          </p:cNvCxnSpPr>
          <p:nvPr/>
        </p:nvCxnSpPr>
        <p:spPr>
          <a:xfrm flipH="1" flipV="1">
            <a:off x="6765901" y="1624654"/>
            <a:ext cx="428492" cy="245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792391-B4E9-4ABA-8344-40D70772C1E5}"/>
              </a:ext>
            </a:extLst>
          </p:cNvPr>
          <p:cNvSpPr txBox="1"/>
          <p:nvPr/>
        </p:nvSpPr>
        <p:spPr>
          <a:xfrm>
            <a:off x="7131154" y="4354234"/>
            <a:ext cx="161833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Choose number of cores needed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D59B67-BC68-4E05-8D0F-62AF518E9DE3}"/>
              </a:ext>
            </a:extLst>
          </p:cNvPr>
          <p:cNvCxnSpPr/>
          <p:nvPr/>
        </p:nvCxnSpPr>
        <p:spPr>
          <a:xfrm flipH="1">
            <a:off x="6803319" y="4889500"/>
            <a:ext cx="391074" cy="182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83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OnDemand - </a:t>
            </a:r>
            <a:r>
              <a:rPr lang="en-US" altLang="zh-CN" sz="2400" dirty="0"/>
              <a:t>Launching </a:t>
            </a:r>
            <a:r>
              <a:rPr lang="en-US" sz="2400" spc="-7" dirty="0" err="1"/>
              <a:t>Rstudio</a:t>
            </a:r>
            <a:r>
              <a:rPr lang="en-US" sz="2400" spc="-7" dirty="0"/>
              <a:t> Server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19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B08A68-E1A5-4E8F-855A-6AF4C2A55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1391010"/>
            <a:ext cx="6743700" cy="4842691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448F090A-8CC2-4618-8D24-37342DBAD7CD}"/>
              </a:ext>
            </a:extLst>
          </p:cNvPr>
          <p:cNvSpPr/>
          <p:nvPr/>
        </p:nvSpPr>
        <p:spPr>
          <a:xfrm>
            <a:off x="7118350" y="1346560"/>
            <a:ext cx="869950" cy="571140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E6779-5258-47A4-889D-CEB0A850E6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250" y="1109229"/>
            <a:ext cx="7105290" cy="5167484"/>
          </a:xfrm>
          <a:prstGeom prst="rect">
            <a:avLst/>
          </a:prstGeom>
        </p:spPr>
      </p:pic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32A776C0-44A2-46C5-8574-4C3308667BFE}"/>
              </a:ext>
            </a:extLst>
          </p:cNvPr>
          <p:cNvSpPr/>
          <p:nvPr/>
        </p:nvSpPr>
        <p:spPr>
          <a:xfrm>
            <a:off x="1244600" y="5689600"/>
            <a:ext cx="2006600" cy="450850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7527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972" y="914945"/>
            <a:ext cx="8551885" cy="588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z="2400" dirty="0"/>
              <a:t>Why Unix, Linux as operating system?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z="2400" dirty="0"/>
              <a:t>High Performance Computing Basics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z="2400" dirty="0"/>
              <a:t>OSC cluster Pitzer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z="2400" dirty="0"/>
              <a:t>OSC On Demand environment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z="2400" dirty="0"/>
              <a:t>File access, download, upload, view 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z="2400" dirty="0"/>
              <a:t>Create, submit, monitor jobs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z="2400" dirty="0"/>
              <a:t>Interactive apps – </a:t>
            </a:r>
            <a:r>
              <a:rPr lang="en-US" sz="2400" dirty="0" err="1"/>
              <a:t>Rstudio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endParaRPr lang="en-US" sz="24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592115" y="224318"/>
            <a:ext cx="8229600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lang="en-US" sz="1950" b="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2400" b="1" dirty="0"/>
              <a:t>Outline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5121D18-F427-40D5-92A9-C60F9F40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2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55835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altLang="zh-CN" sz="2400" spc="-7" dirty="0"/>
              <a:t>OSC OnDemand - </a:t>
            </a:r>
            <a:r>
              <a:rPr lang="en-US" altLang="zh-CN" sz="2400" dirty="0"/>
              <a:t>Launching </a:t>
            </a:r>
            <a:r>
              <a:rPr lang="en-US" altLang="zh-CN" sz="2400" spc="-7" dirty="0" err="1"/>
              <a:t>Rstudio</a:t>
            </a:r>
            <a:r>
              <a:rPr lang="en-US" altLang="zh-CN" sz="2400" spc="-7" dirty="0"/>
              <a:t> Server</a:t>
            </a:r>
            <a:endParaRPr lang="en-US" sz="2400" spc="-7" dirty="0"/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20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07 at 10.00.03 PM.png">
            <a:extLst>
              <a:ext uri="{FF2B5EF4-FFF2-40B4-BE49-F238E27FC236}">
                <a16:creationId xmlns:a16="http://schemas.microsoft.com/office/drawing/2014/main" id="{5E400708-BF06-4501-96FE-9947DEBD27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9655"/>
            <a:ext cx="8297333" cy="44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5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Useful resources on OSC website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21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7FEF84-87BB-4CB7-B722-0C0BB8972528}"/>
              </a:ext>
            </a:extLst>
          </p:cNvPr>
          <p:cNvSpPr txBox="1"/>
          <p:nvPr/>
        </p:nvSpPr>
        <p:spPr>
          <a:xfrm>
            <a:off x="457200" y="1487679"/>
            <a:ext cx="8398165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+mj-lt"/>
              <a:cs typeface="Andale Mono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</a:rPr>
              <a:t>Cluster Computing 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  <a:hlinkClick r:id="rId9"/>
              </a:rPr>
              <a:t>https://www.osc.edu/services/cluster_computing</a:t>
            </a:r>
            <a:endParaRPr lang="en-US" sz="2000" dirty="0">
              <a:solidFill>
                <a:srgbClr val="000000"/>
              </a:solidFill>
              <a:latin typeface="+mj-lt"/>
              <a:cs typeface="Andale Mono"/>
            </a:endParaRPr>
          </a:p>
          <a:p>
            <a:endParaRPr lang="en-US" sz="2000" dirty="0">
              <a:solidFill>
                <a:srgbClr val="000000"/>
              </a:solidFill>
              <a:latin typeface="+mj-lt"/>
              <a:cs typeface="Andale Mono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+mj-lt"/>
                <a:cs typeface="Andale Mono"/>
              </a:rPr>
              <a:t>Pitzer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  <a:hlinkClick r:id="rId10"/>
              </a:rPr>
              <a:t>https://www.osc.edu/resources/technical_support/supercomputers/pitzer</a:t>
            </a:r>
            <a:endParaRPr lang="en-US" sz="2000" dirty="0">
              <a:solidFill>
                <a:srgbClr val="000000"/>
              </a:solidFill>
              <a:latin typeface="+mj-lt"/>
              <a:cs typeface="Andale Mono"/>
            </a:endParaRPr>
          </a:p>
          <a:p>
            <a:endParaRPr lang="en-US" sz="2000" dirty="0">
              <a:solidFill>
                <a:srgbClr val="000000"/>
              </a:solidFill>
              <a:latin typeface="+mj-lt"/>
              <a:cs typeface="Andale Mono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</a:rPr>
              <a:t>OSC </a:t>
            </a:r>
            <a:r>
              <a:rPr lang="en-US" sz="2000" dirty="0" err="1">
                <a:solidFill>
                  <a:srgbClr val="000000"/>
                </a:solidFill>
                <a:latin typeface="+mj-lt"/>
                <a:cs typeface="Andale Mono"/>
              </a:rPr>
              <a:t>OnDemand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  <a:hlinkClick r:id="rId11"/>
              </a:rPr>
              <a:t>https://www.osc.edu/resources/online_portals/ondemand</a:t>
            </a:r>
            <a:endParaRPr lang="en-US" sz="2000" dirty="0">
              <a:solidFill>
                <a:srgbClr val="000000"/>
              </a:solidFill>
              <a:latin typeface="+mj-lt"/>
              <a:cs typeface="Andale Mono"/>
            </a:endParaRPr>
          </a:p>
          <a:p>
            <a:endParaRPr lang="en-US" sz="2000" dirty="0">
              <a:solidFill>
                <a:srgbClr val="000000"/>
              </a:solidFill>
              <a:latin typeface="+mj-lt"/>
              <a:cs typeface="Andale Mono"/>
            </a:endParaRPr>
          </a:p>
          <a:p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</a:rPr>
              <a:t>Batch Processing on OSC </a:t>
            </a:r>
          </a:p>
          <a:p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  <a:hlinkClick r:id="rId12"/>
              </a:rPr>
              <a:t>https://www.osc.edu/supercomputing/batch-processing-at-osc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ndale Mono"/>
              </a:rPr>
              <a:t> </a:t>
            </a:r>
          </a:p>
          <a:p>
            <a:endParaRPr lang="en-US" sz="2000" dirty="0">
              <a:solidFill>
                <a:srgbClr val="000000"/>
              </a:solidFill>
              <a:latin typeface="+mj-lt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384210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21-04-07 at 1.52.27 PM.png">
            <a:extLst>
              <a:ext uri="{FF2B5EF4-FFF2-40B4-BE49-F238E27FC236}">
                <a16:creationId xmlns:a16="http://schemas.microsoft.com/office/drawing/2014/main" id="{D4163C3D-1321-4EBC-A94A-381457EAF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81" y="1205343"/>
            <a:ext cx="4402456" cy="412644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Login to OSC Classroom Project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22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C65E46-EBC8-4735-B89D-3A30ECF9FA00}"/>
              </a:ext>
            </a:extLst>
          </p:cNvPr>
          <p:cNvSpPr txBox="1"/>
          <p:nvPr/>
        </p:nvSpPr>
        <p:spPr>
          <a:xfrm>
            <a:off x="2680182" y="944603"/>
            <a:ext cx="4462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https://class.osc.edu/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70A618C-2A02-40B5-9CCA-3017A38D285C}"/>
              </a:ext>
            </a:extLst>
          </p:cNvPr>
          <p:cNvSpPr txBox="1"/>
          <p:nvPr/>
        </p:nvSpPr>
        <p:spPr>
          <a:xfrm>
            <a:off x="457200" y="5457152"/>
            <a:ext cx="8513233" cy="5946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indent="-514350" defTabSz="914400" eaLnBrk="0" fontAlgn="base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ＭＳ Ｐゴシック" charset="-128"/>
                <a:cs typeface="HelveticaNeue-Light"/>
              </a:rPr>
              <a:t>In OSC OnDemand, each user keeps a separate system environment</a:t>
            </a:r>
            <a:endParaRPr lang="en-US" dirty="0">
              <a:solidFill>
                <a:srgbClr val="000000"/>
              </a:solidFill>
              <a:latin typeface="Arial"/>
              <a:ea typeface="ＭＳ Ｐゴシック" charset="-128"/>
              <a:cs typeface="HelveticaNeue-Light"/>
            </a:endParaRPr>
          </a:p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 charset="-128"/>
                <a:cs typeface="HelveticaNeue-Light"/>
              </a:rPr>
              <a:t>In OSC classroom, all students use pre-configured software packages &amp; data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</p:spTree>
    <p:extLst>
      <p:ext uri="{BB962C8B-B14F-4D97-AF65-F5344CB8AC3E}">
        <p14:creationId xmlns:p14="http://schemas.microsoft.com/office/powerpoint/2010/main" val="387780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classroom environment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23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Screen Shot 2021-04-20 at 5.03.00 PM.png">
            <a:extLst>
              <a:ext uri="{FF2B5EF4-FFF2-40B4-BE49-F238E27FC236}">
                <a16:creationId xmlns:a16="http://schemas.microsoft.com/office/drawing/2014/main" id="{B0191B68-1575-4AC0-9F1D-3177330775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4" y="1373350"/>
            <a:ext cx="8572500" cy="45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0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Why Linux?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695" y="1133311"/>
            <a:ext cx="8513233" cy="334905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easy access to the existing bioinformatics tools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automating repetitive tasks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access to other network machines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streamline data process and establish workflows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command line interface to communicate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looks cryptic but few commands take you a long way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3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90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High Performance Computing (HPC)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695" y="1133311"/>
            <a:ext cx="8513233" cy="32521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Aggregated resources to perform computation intensive tasks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4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8ABD5CA-5C4E-4BE8-AD57-97E4AF63954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7695" b="7695"/>
          <a:stretch>
            <a:fillRect/>
          </a:stretch>
        </p:blipFill>
        <p:spPr>
          <a:xfrm>
            <a:off x="278695" y="2371871"/>
            <a:ext cx="6331913" cy="34823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CE99E3-29DC-422E-91BA-B51CDE9B770B}"/>
              </a:ext>
            </a:extLst>
          </p:cNvPr>
          <p:cNvSpPr txBox="1">
            <a:spLocks/>
          </p:cNvSpPr>
          <p:nvPr/>
        </p:nvSpPr>
        <p:spPr>
          <a:xfrm>
            <a:off x="5385358" y="1899230"/>
            <a:ext cx="3665877" cy="1016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Core: </a:t>
            </a:r>
            <a:r>
              <a:rPr lang="en-US" sz="1600" dirty="0"/>
              <a:t>processor (single unit)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Node</a:t>
            </a:r>
            <a:r>
              <a:rPr lang="en-US" sz="1600" dirty="0"/>
              <a:t>: computer or a server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Cluster: </a:t>
            </a:r>
            <a:r>
              <a:rPr lang="en-US" sz="1600" dirty="0"/>
              <a:t>multiple nodes connected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1B6EBA-41FB-4A57-AAA5-8B2D092262A9}"/>
              </a:ext>
            </a:extLst>
          </p:cNvPr>
          <p:cNvSpPr txBox="1">
            <a:spLocks/>
          </p:cNvSpPr>
          <p:nvPr/>
        </p:nvSpPr>
        <p:spPr>
          <a:xfrm>
            <a:off x="6124927" y="3828573"/>
            <a:ext cx="2800411" cy="2400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Workflow</a:t>
            </a:r>
          </a:p>
          <a:p>
            <a:pPr marL="0" indent="0" algn="ctr">
              <a:buNone/>
            </a:pPr>
            <a:endParaRPr lang="en-US" sz="1600" b="1" dirty="0"/>
          </a:p>
          <a:p>
            <a:pPr>
              <a:buFont typeface="+mj-lt"/>
              <a:buAutoNum type="arabicPeriod"/>
            </a:pPr>
            <a:r>
              <a:rPr lang="en-US" sz="1600" dirty="0"/>
              <a:t>connect to login node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submit job to scheduler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wait in queue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batch scheduler will run your job when resources become available</a:t>
            </a:r>
          </a:p>
        </p:txBody>
      </p:sp>
    </p:spTree>
    <p:extLst>
      <p:ext uri="{BB962C8B-B14F-4D97-AF65-F5344CB8AC3E}">
        <p14:creationId xmlns:p14="http://schemas.microsoft.com/office/powerpoint/2010/main" val="26546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556" y="43224"/>
            <a:ext cx="10226785" cy="755762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Ohio Supercomputer Center (OSC) </a:t>
            </a:r>
            <a:br>
              <a:rPr lang="en-US" sz="2400" spc="-7" dirty="0"/>
            </a:br>
            <a:r>
              <a:rPr lang="en-US" sz="2400" spc="-7" dirty="0"/>
              <a:t>Pitzer Cluster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5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Photo of Pitzer Cluster">
            <a:extLst>
              <a:ext uri="{FF2B5EF4-FFF2-40B4-BE49-F238E27FC236}">
                <a16:creationId xmlns:a16="http://schemas.microsoft.com/office/drawing/2014/main" id="{D43CA7AD-FFD6-4D58-9787-4E3A7C41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895" y="2154430"/>
            <a:ext cx="5078488" cy="380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CAE674-D020-42F5-9ED0-A69C572BC6AE}"/>
              </a:ext>
            </a:extLst>
          </p:cNvPr>
          <p:cNvSpPr txBox="1"/>
          <p:nvPr/>
        </p:nvSpPr>
        <p:spPr>
          <a:xfrm>
            <a:off x="3540755" y="6537777"/>
            <a:ext cx="518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10"/>
              </a:rPr>
              <a:t>Pitzer | Ohio Supercomputer Center (osc.edu)</a:t>
            </a:r>
            <a:endParaRPr lang="zh-CN" alt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45A0AA-07C1-44E9-9A79-3312309E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0" y="1349923"/>
            <a:ext cx="7566631" cy="49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 txBox="1"/>
          <p:nvPr/>
        </p:nvSpPr>
        <p:spPr>
          <a:xfrm>
            <a:off x="278695" y="1133311"/>
            <a:ext cx="8513233" cy="32521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 A 10,240-core Dell Intel 19,104-core machine</a:t>
            </a:r>
          </a:p>
        </p:txBody>
      </p:sp>
    </p:spTree>
    <p:extLst>
      <p:ext uri="{BB962C8B-B14F-4D97-AF65-F5344CB8AC3E}">
        <p14:creationId xmlns:p14="http://schemas.microsoft.com/office/powerpoint/2010/main" val="290221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Terminology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695" y="1212824"/>
            <a:ext cx="8513233" cy="373377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Login nodes</a:t>
            </a: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: limited CPU/memory usage, only for edit, download/upload files, manage your jobs for batch scheduling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Compute nodes</a:t>
            </a: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: for </a:t>
            </a:r>
            <a:r>
              <a:rPr kumimoji="0" lang="en-US" altLang="zh-CN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CPU</a:t>
            </a: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-memory intensive operations, available based on the requirements of the jobs submitted by all users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Scheduler</a:t>
            </a: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: allows us to submit jobs that request the resources needed, in terms of nodes, </a:t>
            </a:r>
            <a:r>
              <a:rPr kumimoji="0" lang="en-US" altLang="zh-CN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CPU</a:t>
            </a: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s memory and GPUs. 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1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Jobs </a:t>
            </a: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are queued and run when the requested resources become available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6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44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OSC On Demand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767" y="1267158"/>
            <a:ext cx="8513233" cy="43236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Access OSC HPC resources through a web browser</a:t>
            </a:r>
          </a:p>
          <a:p>
            <a:pPr marL="16932" marR="6773" lvl="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No need to install/ configure client software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kumimoji="0" lang="en-US" sz="20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  <a:p>
            <a:pPr marL="16932" marR="6773" lvl="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Things you can do: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Upload/ download files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Create/edit/submit or monitor jobs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Run GUI applications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r>
              <a:rPr kumimoji="0" lang="en-US" sz="2000" b="0" i="0" u="none" strike="noStrike" kern="1200" cap="none" spc="-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Connect via SSH – for command line access</a:t>
            </a:r>
          </a:p>
          <a:p>
            <a:pPr marL="531282" marR="6773" lvl="0" indent="-514350" algn="l" defTabSz="914400" rtl="0" eaLnBrk="0" fontAlgn="base" latinLnBrk="0" hangingPunct="0">
              <a:lnSpc>
                <a:spcPct val="150000"/>
              </a:lnSpc>
              <a:spcBef>
                <a:spcPts val="16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>
                <a:tab pos="473275" algn="l"/>
                <a:tab pos="474121" algn="l"/>
              </a:tabLst>
              <a:defRPr/>
            </a:pPr>
            <a:endParaRPr kumimoji="0" lang="en-US" sz="2000" b="0" i="0" u="none" strike="noStrike" kern="1200" cap="none" spc="-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7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0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altLang="zh-CN" sz="2400" spc="-7" dirty="0"/>
              <a:t>OSC – sign up</a:t>
            </a:r>
            <a:endParaRPr lang="en-US" sz="2400" spc="-7" dirty="0"/>
          </a:p>
        </p:txBody>
      </p:sp>
      <p:sp>
        <p:nvSpPr>
          <p:cNvPr id="4" name="object 4"/>
          <p:cNvSpPr txBox="1"/>
          <p:nvPr/>
        </p:nvSpPr>
        <p:spPr>
          <a:xfrm>
            <a:off x="2782766" y="1068129"/>
            <a:ext cx="3425451" cy="386131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https://my.osc.edu/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8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81030A6-5FD0-42CC-8302-7F3244689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686" y="2015886"/>
            <a:ext cx="3660687" cy="3773985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2A1EE01C-6B46-4BA7-8AD1-2963079B805F}"/>
              </a:ext>
            </a:extLst>
          </p:cNvPr>
          <p:cNvSpPr/>
          <p:nvPr/>
        </p:nvSpPr>
        <p:spPr>
          <a:xfrm>
            <a:off x="311046" y="4863548"/>
            <a:ext cx="3578467" cy="44109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372DB5-0158-463E-AEA3-87BC6BFD99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6475" y="2732546"/>
            <a:ext cx="4907525" cy="1500564"/>
          </a:xfrm>
          <a:prstGeom prst="rect">
            <a:avLst/>
          </a:prstGeom>
        </p:spPr>
      </p:pic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4E37435-104E-45EB-AC6D-A9A40A7402BF}"/>
              </a:ext>
            </a:extLst>
          </p:cNvPr>
          <p:cNvSpPr/>
          <p:nvPr/>
        </p:nvSpPr>
        <p:spPr>
          <a:xfrm>
            <a:off x="4495492" y="3306418"/>
            <a:ext cx="2587796" cy="370453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71514F6-4990-4E54-B466-01AB5DD6141D}"/>
              </a:ext>
            </a:extLst>
          </p:cNvPr>
          <p:cNvSpPr txBox="1"/>
          <p:nvPr/>
        </p:nvSpPr>
        <p:spPr>
          <a:xfrm>
            <a:off x="2782766" y="1540085"/>
            <a:ext cx="3425451" cy="386131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2" marR="6773" lvl="0" algn="l" defTabSz="914400" rtl="0" eaLnBrk="0" fontAlgn="base" latinLnBrk="0" hangingPunct="0">
              <a:lnSpc>
                <a:spcPct val="99200"/>
              </a:lnSpc>
              <a:spcBef>
                <a:spcPts val="160"/>
              </a:spcBef>
              <a:spcAft>
                <a:spcPct val="0"/>
              </a:spcAft>
              <a:buSzTx/>
              <a:tabLst>
                <a:tab pos="473275" algn="l"/>
                <a:tab pos="474121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Project code: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HelveticaNeue-Light"/>
              </a:rPr>
              <a:t>XXX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HelveticaNeue-Light"/>
            </a:endParaRPr>
          </a:p>
        </p:txBody>
      </p:sp>
    </p:spTree>
    <p:extLst>
      <p:ext uri="{BB962C8B-B14F-4D97-AF65-F5344CB8AC3E}">
        <p14:creationId xmlns:p14="http://schemas.microsoft.com/office/powerpoint/2010/main" val="78093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06179"/>
            <a:ext cx="8229600" cy="386430"/>
          </a:xfrm>
          <a:prstGeom prst="rect">
            <a:avLst/>
          </a:prstGeom>
        </p:spPr>
        <p:txBody>
          <a:bodyPr vert="horz" wrap="square" lIns="0" tIns="16933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/>
              <a:t>Login to OSC  - OSC on Demand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98087" y="7084320"/>
            <a:ext cx="199813" cy="1546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33866" marR="0" lvl="0" indent="0" algn="l" defTabSz="914400" rtl="0" eaLnBrk="0" fontAlgn="base" latinLnBrk="0" hangingPunct="0">
              <a:lnSpc>
                <a:spcPct val="100000"/>
              </a:lnSpc>
              <a:spcBef>
                <a:spcPts val="8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933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Helvetica Neue"/>
                <a:ea typeface="ＭＳ Ｐゴシック" charset="-128"/>
                <a:cs typeface="Helvetica Neue"/>
              </a:rPr>
              <a:pPr marL="33866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ＭＳ Ｐゴシック" charset="-128"/>
              <a:cs typeface="Helvetica Neue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7AB1B10-CD1F-4B14-8943-3433A72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985" y="6376177"/>
            <a:ext cx="359887" cy="356900"/>
          </a:xfrm>
        </p:spPr>
        <p:txBody>
          <a:bodyPr/>
          <a:lstStyle/>
          <a:p>
            <a:fld id="{67553D96-7CDC-0A4D-9C61-F77A8149FE26}" type="slidenum">
              <a:rPr lang="en-US" sz="1000" smtClean="0"/>
              <a:pPr/>
              <a:t>9</a:t>
            </a:fld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14:cNvPr>
              <p14:cNvContentPartPr/>
              <p14:nvPr/>
            </p14:nvContentPartPr>
            <p14:xfrm>
              <a:off x="10683985" y="248250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F811B2-8058-424C-8C5A-A2D3156465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5345" y="247386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57F7EC7-31D9-4B10-91BF-40E28B988644}"/>
              </a:ext>
            </a:extLst>
          </p:cNvPr>
          <p:cNvSpPr txBox="1"/>
          <p:nvPr/>
        </p:nvSpPr>
        <p:spPr>
          <a:xfrm>
            <a:off x="2218083" y="1422688"/>
            <a:ext cx="5363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https://ondemand.osc.edu</a:t>
            </a:r>
          </a:p>
        </p:txBody>
      </p:sp>
      <p:pic>
        <p:nvPicPr>
          <p:cNvPr id="9" name="Picture 8" descr="Screen Shot 2021-04-07 at 2.01.22 PM.png">
            <a:extLst>
              <a:ext uri="{FF2B5EF4-FFF2-40B4-BE49-F238E27FC236}">
                <a16:creationId xmlns:a16="http://schemas.microsoft.com/office/drawing/2014/main" id="{ED2132E3-EF3C-4B9D-8FC9-78A48E583C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8795"/>
            <a:ext cx="8134557" cy="42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22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9">
      <a:dk1>
        <a:sysClr val="windowText" lastClr="000000"/>
      </a:dk1>
      <a:lt1>
        <a:sysClr val="window" lastClr="FFFFFF"/>
      </a:lt1>
      <a:dk2>
        <a:srgbClr val="8E0025"/>
      </a:dk2>
      <a:lt2>
        <a:srgbClr val="FFEBAE"/>
      </a:lt2>
      <a:accent1>
        <a:srgbClr val="839EC1"/>
      </a:accent1>
      <a:accent2>
        <a:srgbClr val="BB0000"/>
      </a:accent2>
      <a:accent3>
        <a:srgbClr val="6EBBAB"/>
      </a:accent3>
      <a:accent4>
        <a:srgbClr val="666666"/>
      </a:accent4>
      <a:accent5>
        <a:srgbClr val="FFEAAE"/>
      </a:accent5>
      <a:accent6>
        <a:srgbClr val="8E002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8E0025"/>
      </a:dk2>
      <a:lt2>
        <a:srgbClr val="FFEBAE"/>
      </a:lt2>
      <a:accent1>
        <a:srgbClr val="839EC1"/>
      </a:accent1>
      <a:accent2>
        <a:srgbClr val="BB0000"/>
      </a:accent2>
      <a:accent3>
        <a:srgbClr val="6EBBAB"/>
      </a:accent3>
      <a:accent4>
        <a:srgbClr val="666666"/>
      </a:accent4>
      <a:accent5>
        <a:srgbClr val="FFEAAE"/>
      </a:accent5>
      <a:accent6>
        <a:srgbClr val="8E002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template_4x3</Template>
  <TotalTime>0</TotalTime>
  <Words>693</Words>
  <Application>Microsoft Office PowerPoint</Application>
  <PresentationFormat>On-screen Show (4:3)</PresentationFormat>
  <Paragraphs>160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Lucida Grande</vt:lpstr>
      <vt:lpstr>Arial</vt:lpstr>
      <vt:lpstr>Calibri</vt:lpstr>
      <vt:lpstr>Helvetica Neue</vt:lpstr>
      <vt:lpstr>Wingdings</vt:lpstr>
      <vt:lpstr>1_Office Theme</vt:lpstr>
      <vt:lpstr>Office Theme</vt:lpstr>
      <vt:lpstr>PowerPoint Presentation</vt:lpstr>
      <vt:lpstr>PowerPoint Presentation</vt:lpstr>
      <vt:lpstr>Why Linux?</vt:lpstr>
      <vt:lpstr>High Performance Computing (HPC)</vt:lpstr>
      <vt:lpstr>Ohio Supercomputer Center (OSC)  Pitzer Cluster </vt:lpstr>
      <vt:lpstr>Terminology</vt:lpstr>
      <vt:lpstr>OSC On Demand</vt:lpstr>
      <vt:lpstr>OSC – sign up</vt:lpstr>
      <vt:lpstr>Login to OSC  - OSC on Demand</vt:lpstr>
      <vt:lpstr>OSC File management</vt:lpstr>
      <vt:lpstr>OSC File management – navigation</vt:lpstr>
      <vt:lpstr>OSC Job management</vt:lpstr>
      <vt:lpstr>OSC Job management – Active jobs</vt:lpstr>
      <vt:lpstr>OSC OnDemand Shell Access</vt:lpstr>
      <vt:lpstr>OSC OnDemand system status</vt:lpstr>
      <vt:lpstr>OSC On Demand- Interactive apps</vt:lpstr>
      <vt:lpstr>OSC OnDemand - Rstudio Server</vt:lpstr>
      <vt:lpstr>OSC OnDemand - Rstudio Server</vt:lpstr>
      <vt:lpstr>OSC OnDemand - Launching Rstudio Server</vt:lpstr>
      <vt:lpstr>OSC OnDemand - Launching Rstudio Server</vt:lpstr>
      <vt:lpstr>Useful resources on OSC website</vt:lpstr>
      <vt:lpstr>Login to OSC Classroom Project</vt:lpstr>
      <vt:lpstr>OSC classroom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2020-09-24T01:34:49Z</dcterms:created>
  <dcterms:modified xsi:type="dcterms:W3CDTF">2021-07-16T02:08:47Z</dcterms:modified>
</cp:coreProperties>
</file>